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6.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7.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8.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9.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0.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1.xml" ContentType="application/vnd.openxmlformats-officedocument.presentationml.notesSlide+xml"/>
  <Override PartName="/ppt/charts/chart8.xml" ContentType="application/vnd.openxmlformats-officedocument.drawingml.chart+xml"/>
  <Override PartName="/ppt/notesSlides/notesSlide12.xml" ContentType="application/vnd.openxmlformats-officedocument.presentationml.notesSlide+xml"/>
  <Override PartName="/ppt/charts/chart9.xml" ContentType="application/vnd.openxmlformats-officedocument.drawingml.chart+xml"/>
  <Override PartName="/ppt/charts/style8.xml" ContentType="application/vnd.ms-office.chartstyle+xml"/>
  <Override PartName="/ppt/charts/colors8.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843" r:id="rId4"/>
    <p:sldMasterId id="2147483991" r:id="rId5"/>
  </p:sldMasterIdLst>
  <p:notesMasterIdLst>
    <p:notesMasterId r:id="rId20"/>
  </p:notesMasterIdLst>
  <p:handoutMasterIdLst>
    <p:handoutMasterId r:id="rId21"/>
  </p:handoutMasterIdLst>
  <p:sldIdLst>
    <p:sldId id="338" r:id="rId6"/>
    <p:sldId id="425" r:id="rId7"/>
    <p:sldId id="368" r:id="rId8"/>
    <p:sldId id="414" r:id="rId9"/>
    <p:sldId id="397" r:id="rId10"/>
    <p:sldId id="398" r:id="rId11"/>
    <p:sldId id="400" r:id="rId12"/>
    <p:sldId id="406" r:id="rId13"/>
    <p:sldId id="405" r:id="rId14"/>
    <p:sldId id="408" r:id="rId15"/>
    <p:sldId id="412" r:id="rId16"/>
    <p:sldId id="411" r:id="rId17"/>
    <p:sldId id="415" r:id="rId18"/>
    <p:sldId id="313" r:id="rId19"/>
  </p:sldIdLst>
  <p:sldSz cx="11520488" cy="6480175"/>
  <p:notesSz cx="6797675" cy="9872663"/>
  <p:defaultTextStyle>
    <a:defPPr>
      <a:defRPr lang="en-US"/>
    </a:defPPr>
    <a:lvl1pPr marL="0" algn="l" defTabSz="981700" rtl="0" eaLnBrk="1" latinLnBrk="0" hangingPunct="1">
      <a:defRPr sz="1932" kern="1200">
        <a:solidFill>
          <a:schemeClr val="tx1"/>
        </a:solidFill>
        <a:latin typeface="+mn-lt"/>
        <a:ea typeface="+mn-ea"/>
        <a:cs typeface="+mn-cs"/>
      </a:defRPr>
    </a:lvl1pPr>
    <a:lvl2pPr marL="490850" algn="l" defTabSz="981700" rtl="0" eaLnBrk="1" latinLnBrk="0" hangingPunct="1">
      <a:defRPr sz="1932" kern="1200">
        <a:solidFill>
          <a:schemeClr val="tx1"/>
        </a:solidFill>
        <a:latin typeface="+mn-lt"/>
        <a:ea typeface="+mn-ea"/>
        <a:cs typeface="+mn-cs"/>
      </a:defRPr>
    </a:lvl2pPr>
    <a:lvl3pPr marL="981700" algn="l" defTabSz="981700" rtl="0" eaLnBrk="1" latinLnBrk="0" hangingPunct="1">
      <a:defRPr sz="1932" kern="1200">
        <a:solidFill>
          <a:schemeClr val="tx1"/>
        </a:solidFill>
        <a:latin typeface="+mn-lt"/>
        <a:ea typeface="+mn-ea"/>
        <a:cs typeface="+mn-cs"/>
      </a:defRPr>
    </a:lvl3pPr>
    <a:lvl4pPr marL="1472550" algn="l" defTabSz="981700" rtl="0" eaLnBrk="1" latinLnBrk="0" hangingPunct="1">
      <a:defRPr sz="1932" kern="1200">
        <a:solidFill>
          <a:schemeClr val="tx1"/>
        </a:solidFill>
        <a:latin typeface="+mn-lt"/>
        <a:ea typeface="+mn-ea"/>
        <a:cs typeface="+mn-cs"/>
      </a:defRPr>
    </a:lvl4pPr>
    <a:lvl5pPr marL="1963400" algn="l" defTabSz="981700" rtl="0" eaLnBrk="1" latinLnBrk="0" hangingPunct="1">
      <a:defRPr sz="1932" kern="1200">
        <a:solidFill>
          <a:schemeClr val="tx1"/>
        </a:solidFill>
        <a:latin typeface="+mn-lt"/>
        <a:ea typeface="+mn-ea"/>
        <a:cs typeface="+mn-cs"/>
      </a:defRPr>
    </a:lvl5pPr>
    <a:lvl6pPr marL="2454250" algn="l" defTabSz="981700" rtl="0" eaLnBrk="1" latinLnBrk="0" hangingPunct="1">
      <a:defRPr sz="1932" kern="1200">
        <a:solidFill>
          <a:schemeClr val="tx1"/>
        </a:solidFill>
        <a:latin typeface="+mn-lt"/>
        <a:ea typeface="+mn-ea"/>
        <a:cs typeface="+mn-cs"/>
      </a:defRPr>
    </a:lvl6pPr>
    <a:lvl7pPr marL="2945100" algn="l" defTabSz="981700" rtl="0" eaLnBrk="1" latinLnBrk="0" hangingPunct="1">
      <a:defRPr sz="1932" kern="1200">
        <a:solidFill>
          <a:schemeClr val="tx1"/>
        </a:solidFill>
        <a:latin typeface="+mn-lt"/>
        <a:ea typeface="+mn-ea"/>
        <a:cs typeface="+mn-cs"/>
      </a:defRPr>
    </a:lvl7pPr>
    <a:lvl8pPr marL="3435949" algn="l" defTabSz="981700" rtl="0" eaLnBrk="1" latinLnBrk="0" hangingPunct="1">
      <a:defRPr sz="1932" kern="1200">
        <a:solidFill>
          <a:schemeClr val="tx1"/>
        </a:solidFill>
        <a:latin typeface="+mn-lt"/>
        <a:ea typeface="+mn-ea"/>
        <a:cs typeface="+mn-cs"/>
      </a:defRPr>
    </a:lvl8pPr>
    <a:lvl9pPr marL="3926799" algn="l" defTabSz="981700" rtl="0" eaLnBrk="1" latinLnBrk="0" hangingPunct="1">
      <a:defRPr sz="1932"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41" userDrawn="1">
          <p15:clr>
            <a:srgbClr val="A4A3A4"/>
          </p15:clr>
        </p15:guide>
        <p15:guide id="2" pos="3628">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Jodie Brough" initials="JB" lastIdx="1" clrIdx="6">
    <p:extLst>
      <p:ext uri="{19B8F6BF-5375-455C-9EA6-DF929625EA0E}">
        <p15:presenceInfo xmlns:p15="http://schemas.microsoft.com/office/powerpoint/2012/main" userId="S::jodie.brough@newgatecomms.com.au::afc77104-6a21-431d-bfb0-3611a367e5c0" providerId="AD"/>
      </p:ext>
    </p:extLst>
  </p:cmAuthor>
  <p:cmAuthor id="1" name="Adam Browning" initials="AB" lastIdx="19" clrIdx="0">
    <p:extLst>
      <p:ext uri="{19B8F6BF-5375-455C-9EA6-DF929625EA0E}">
        <p15:presenceInfo xmlns:p15="http://schemas.microsoft.com/office/powerpoint/2012/main" userId="S-1-5-21-3130368982-2907249922-501029922-3533" providerId="AD"/>
      </p:ext>
    </p:extLst>
  </p:cmAuthor>
  <p:cmAuthor id="8" name="Aaron Merhab" initials="AM" lastIdx="2" clrIdx="7">
    <p:extLst>
      <p:ext uri="{19B8F6BF-5375-455C-9EA6-DF929625EA0E}">
        <p15:presenceInfo xmlns:p15="http://schemas.microsoft.com/office/powerpoint/2012/main" userId="S::Aaron.Merhab@secnewgate.com.au::ab5f1d86-e6c1-4e60-8849-49e5d05645df" providerId="AD"/>
      </p:ext>
    </p:extLst>
  </p:cmAuthor>
  <p:cmAuthor id="2" name="Irene Diseris" initials="ID" lastIdx="50" clrIdx="1">
    <p:extLst>
      <p:ext uri="{19B8F6BF-5375-455C-9EA6-DF929625EA0E}">
        <p15:presenceInfo xmlns:p15="http://schemas.microsoft.com/office/powerpoint/2012/main" userId="S::Irene.Diseris@newgatecomms.com.au::6a2be0ee-9107-4313-9d69-48bed98a94be" providerId="AD"/>
      </p:ext>
    </p:extLst>
  </p:cmAuthor>
  <p:cmAuthor id="3" name="Sue Vercoe" initials="SV" lastIdx="35" clrIdx="2">
    <p:extLst>
      <p:ext uri="{19B8F6BF-5375-455C-9EA6-DF929625EA0E}">
        <p15:presenceInfo xmlns:p15="http://schemas.microsoft.com/office/powerpoint/2012/main" userId="S::sue.vercoe@newgatecomms.com.au::b039f352-c7d2-4790-b911-7305614f8045" providerId="AD"/>
      </p:ext>
    </p:extLst>
  </p:cmAuthor>
  <p:cmAuthor id="4" name="Brian Tyson" initials="BT" lastIdx="1" clrIdx="3">
    <p:extLst>
      <p:ext uri="{19B8F6BF-5375-455C-9EA6-DF929625EA0E}">
        <p15:presenceInfo xmlns:p15="http://schemas.microsoft.com/office/powerpoint/2012/main" userId="S::brian.tyson@newgatecomms.com.au::abb444ef-652d-45f7-b587-d13eae9fe05c" providerId="AD"/>
      </p:ext>
    </p:extLst>
  </p:cmAuthor>
  <p:cmAuthor id="5" name="Antonios Meimaris, Ph.D." initials="AP" lastIdx="3" clrIdx="4">
    <p:extLst>
      <p:ext uri="{19B8F6BF-5375-455C-9EA6-DF929625EA0E}">
        <p15:presenceInfo xmlns:p15="http://schemas.microsoft.com/office/powerpoint/2012/main" userId="S::antonios.meimaris@newgatecomms.com.au::a59e1a67-5f1e-4392-8846-4887b12ab1d8" providerId="AD"/>
      </p:ext>
    </p:extLst>
  </p:cmAuthor>
  <p:cmAuthor id="6" name="David Stolper" initials="DS" lastIdx="17" clrIdx="5">
    <p:extLst>
      <p:ext uri="{19B8F6BF-5375-455C-9EA6-DF929625EA0E}">
        <p15:presenceInfo xmlns:p15="http://schemas.microsoft.com/office/powerpoint/2012/main" userId="S::David.Stolper@newgateresearch.com.au::eea60854-56d5-4608-9d14-e0556dbd4b2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6F4"/>
    <a:srgbClr val="16093E"/>
    <a:srgbClr val="080808"/>
    <a:srgbClr val="FF8200"/>
    <a:srgbClr val="25284A"/>
    <a:srgbClr val="1D112A"/>
    <a:srgbClr val="3B1E70"/>
    <a:srgbClr val="49176E"/>
    <a:srgbClr val="C81783"/>
    <a:srgbClr val="F0EFF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731DBD8-AB6B-457E-8F41-6C0E4D0D8484}" v="5" dt="2021-10-18T09:17:39.634"/>
    <p1510:client id="{F9991BA3-2372-D253-77EE-4CD9397B762D}" v="53" dt="2021-10-18T16:57:29.801"/>
  </p1510:revLst>
</p1510:revInfo>
</file>

<file path=ppt/tableStyles.xml><?xml version="1.0" encoding="utf-8"?>
<a:tblStyleLst xmlns:a="http://schemas.openxmlformats.org/drawingml/2006/main" def="{0660B408-B3CF-4A94-85FC-2B1E0A45F4A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223" y="48"/>
      </p:cViewPr>
      <p:guideLst>
        <p:guide orient="horz" pos="2041"/>
        <p:guide pos="3628"/>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commentAuthors" Target="commentAuthors.xml"/><Relationship Id="rId27" Type="http://schemas.microsoft.com/office/2015/10/relationships/revisionInfo" Target="revisionInfo.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rgbClr val="16093E"/>
                </a:solidFill>
                <a:latin typeface="Avenir Next LT Pro" panose="020B0504020202020204" pitchFamily="34" charset="0"/>
                <a:ea typeface="+mn-ea"/>
                <a:cs typeface="+mn-cs"/>
              </a:defRPr>
            </a:pPr>
            <a:r>
              <a:rPr lang="en-AU" sz="1200" b="1" baseline="0">
                <a:solidFill>
                  <a:srgbClr val="16093E"/>
                </a:solidFill>
                <a:latin typeface="Avenir Next LT Pro" panose="020B0504020202020204" pitchFamily="34" charset="0"/>
              </a:rPr>
              <a:t>Unprompted awareness of ESG </a:t>
            </a:r>
            <a:r>
              <a:rPr lang="en-AU" sz="1200" b="1">
                <a:solidFill>
                  <a:srgbClr val="16093E"/>
                </a:solidFill>
                <a:latin typeface="Avenir Next LT Pro" panose="020B0504020202020204" pitchFamily="34" charset="0"/>
              </a:rPr>
              <a:t>(%)</a:t>
            </a:r>
          </a:p>
        </c:rich>
      </c:tx>
      <c:layout>
        <c:manualLayout>
          <c:xMode val="edge"/>
          <c:yMode val="edge"/>
          <c:x val="2.7036370263667643E-3"/>
          <c:y val="4.8956629905234804E-3"/>
        </c:manualLayout>
      </c:layout>
      <c:overlay val="0"/>
      <c:spPr>
        <a:noFill/>
        <a:ln>
          <a:noFill/>
        </a:ln>
        <a:effectLst/>
      </c:spPr>
      <c:txPr>
        <a:bodyPr rot="0" spcFirstLastPara="1" vertOverflow="ellipsis" vert="horz" wrap="square" anchor="ctr" anchorCtr="1"/>
        <a:lstStyle/>
        <a:p>
          <a:pPr>
            <a:defRPr sz="1200" b="1" i="0" u="none" strike="noStrike" kern="1200" spc="0" baseline="0">
              <a:solidFill>
                <a:srgbClr val="16093E"/>
              </a:solidFill>
              <a:latin typeface="Avenir Next LT Pro" panose="020B0504020202020204" pitchFamily="34" charset="0"/>
              <a:ea typeface="+mn-ea"/>
              <a:cs typeface="+mn-cs"/>
            </a:defRPr>
          </a:pPr>
          <a:endParaRPr lang="fr-FR"/>
        </a:p>
      </c:txPr>
    </c:title>
    <c:autoTitleDeleted val="0"/>
    <c:plotArea>
      <c:layout>
        <c:manualLayout>
          <c:layoutTarget val="inner"/>
          <c:xMode val="edge"/>
          <c:yMode val="edge"/>
          <c:x val="0.11646278642549444"/>
          <c:y val="0.16356210733589271"/>
          <c:w val="0.85324745846289496"/>
          <c:h val="0.71489007910918356"/>
        </c:manualLayout>
      </c:layout>
      <c:barChart>
        <c:barDir val="bar"/>
        <c:grouping val="percentStacked"/>
        <c:varyColors val="0"/>
        <c:ser>
          <c:idx val="0"/>
          <c:order val="0"/>
          <c:tx>
            <c:strRef>
              <c:f>Sheet1!$B$1</c:f>
              <c:strCache>
                <c:ptCount val="1"/>
                <c:pt idx="0">
                  <c:v>Heard of ESG and have a good understanding of it</c:v>
                </c:pt>
              </c:strCache>
            </c:strRef>
          </c:tx>
          <c:spPr>
            <a:solidFill>
              <a:schemeClr val="tx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Avenir Next LT Pro" panose="020B0504020202020204" pitchFamily="34" charset="0"/>
                    <a:ea typeface="+mn-ea"/>
                    <a:cs typeface="+mn-cs"/>
                  </a:defRPr>
                </a:pPr>
                <a:endParaRPr lang="fr-FR"/>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Global result</c:v>
                </c:pt>
                <c:pt idx="1">
                  <c:v>France</c:v>
                </c:pt>
              </c:strCache>
            </c:strRef>
          </c:cat>
          <c:val>
            <c:numRef>
              <c:f>Sheet1!$B$2:$B$3</c:f>
              <c:numCache>
                <c:formatCode>0</c:formatCode>
                <c:ptCount val="2"/>
                <c:pt idx="0">
                  <c:v>17.293152619379999</c:v>
                </c:pt>
                <c:pt idx="1">
                  <c:v>12.83460129399</c:v>
                </c:pt>
              </c:numCache>
            </c:numRef>
          </c:val>
          <c:extLst>
            <c:ext xmlns:c16="http://schemas.microsoft.com/office/drawing/2014/chart" uri="{C3380CC4-5D6E-409C-BE32-E72D297353CC}">
              <c16:uniqueId val="{00000000-963E-48E1-A853-17EF5D5F7C2F}"/>
            </c:ext>
          </c:extLst>
        </c:ser>
        <c:ser>
          <c:idx val="1"/>
          <c:order val="1"/>
          <c:tx>
            <c:strRef>
              <c:f>Sheet1!$C$1</c:f>
              <c:strCache>
                <c:ptCount val="1"/>
                <c:pt idx="0">
                  <c:v>Heard of ESG but not sure what it is</c:v>
                </c:pt>
              </c:strCache>
            </c:strRef>
          </c:tx>
          <c:spPr>
            <a:solidFill>
              <a:schemeClr val="tx2">
                <a:lumMod val="10000"/>
                <a:lumOff val="9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16093E"/>
                    </a:solidFill>
                    <a:latin typeface="Avenir Next LT Pro" panose="020B0504020202020204" pitchFamily="34" charset="0"/>
                    <a:ea typeface="+mn-ea"/>
                    <a:cs typeface="+mn-cs"/>
                  </a:defRPr>
                </a:pPr>
                <a:endParaRPr lang="fr-FR"/>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Global result</c:v>
                </c:pt>
                <c:pt idx="1">
                  <c:v>France</c:v>
                </c:pt>
              </c:strCache>
            </c:strRef>
          </c:cat>
          <c:val>
            <c:numRef>
              <c:f>Sheet1!$C$2:$C$3</c:f>
              <c:numCache>
                <c:formatCode>0</c:formatCode>
                <c:ptCount val="2"/>
                <c:pt idx="0">
                  <c:v>33.492665350549998</c:v>
                </c:pt>
                <c:pt idx="1">
                  <c:v>34.168572363229998</c:v>
                </c:pt>
              </c:numCache>
            </c:numRef>
          </c:val>
          <c:extLst>
            <c:ext xmlns:c16="http://schemas.microsoft.com/office/drawing/2014/chart" uri="{C3380CC4-5D6E-409C-BE32-E72D297353CC}">
              <c16:uniqueId val="{00000001-963E-48E1-A853-17EF5D5F7C2F}"/>
            </c:ext>
          </c:extLst>
        </c:ser>
        <c:ser>
          <c:idx val="2"/>
          <c:order val="2"/>
          <c:tx>
            <c:strRef>
              <c:f>Sheet1!$D$1</c:f>
              <c:strCache>
                <c:ptCount val="1"/>
                <c:pt idx="0">
                  <c:v>Haven't heard of ESG</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Avenir Next LT Pro" panose="020B0504020202020204" pitchFamily="34" charset="0"/>
                    <a:ea typeface="+mn-ea"/>
                    <a:cs typeface="+mn-cs"/>
                  </a:defRPr>
                </a:pPr>
                <a:endParaRPr lang="fr-FR"/>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Global result</c:v>
                </c:pt>
                <c:pt idx="1">
                  <c:v>France</c:v>
                </c:pt>
              </c:strCache>
            </c:strRef>
          </c:cat>
          <c:val>
            <c:numRef>
              <c:f>Sheet1!$D$2:$D$3</c:f>
              <c:numCache>
                <c:formatCode>0</c:formatCode>
                <c:ptCount val="2"/>
                <c:pt idx="0">
                  <c:v>49.214182030069999</c:v>
                </c:pt>
                <c:pt idx="1">
                  <c:v>52.996826342779997</c:v>
                </c:pt>
              </c:numCache>
            </c:numRef>
          </c:val>
          <c:extLst>
            <c:ext xmlns:c16="http://schemas.microsoft.com/office/drawing/2014/chart" uri="{C3380CC4-5D6E-409C-BE32-E72D297353CC}">
              <c16:uniqueId val="{00000002-963E-48E1-A853-17EF5D5F7C2F}"/>
            </c:ext>
          </c:extLst>
        </c:ser>
        <c:dLbls>
          <c:showLegendKey val="0"/>
          <c:showVal val="0"/>
          <c:showCatName val="0"/>
          <c:showSerName val="0"/>
          <c:showPercent val="0"/>
          <c:showBubbleSize val="0"/>
        </c:dLbls>
        <c:gapWidth val="50"/>
        <c:overlap val="100"/>
        <c:axId val="445386928"/>
        <c:axId val="445408560"/>
      </c:barChart>
      <c:catAx>
        <c:axId val="445386928"/>
        <c:scaling>
          <c:orientation val="minMax"/>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rgbClr val="16093E"/>
                </a:solidFill>
                <a:latin typeface="Avenir Next LT Pro" panose="020B0504020202020204" pitchFamily="34" charset="0"/>
                <a:ea typeface="+mn-ea"/>
                <a:cs typeface="+mn-cs"/>
              </a:defRPr>
            </a:pPr>
            <a:endParaRPr lang="fr-FR"/>
          </a:p>
        </c:txPr>
        <c:crossAx val="445408560"/>
        <c:crosses val="autoZero"/>
        <c:auto val="1"/>
        <c:lblAlgn val="ctr"/>
        <c:lblOffset val="100"/>
        <c:noMultiLvlLbl val="0"/>
      </c:catAx>
      <c:valAx>
        <c:axId val="445408560"/>
        <c:scaling>
          <c:orientation val="minMax"/>
        </c:scaling>
        <c:delete val="1"/>
        <c:axPos val="b"/>
        <c:numFmt formatCode="0%" sourceLinked="1"/>
        <c:majorTickMark val="none"/>
        <c:minorTickMark val="none"/>
        <c:tickLblPos val="nextTo"/>
        <c:crossAx val="445386928"/>
        <c:crosses val="autoZero"/>
        <c:crossBetween val="between"/>
      </c:valAx>
      <c:spPr>
        <a:noFill/>
        <a:ln>
          <a:noFill/>
        </a:ln>
        <a:effectLst/>
      </c:spPr>
    </c:plotArea>
    <c:legend>
      <c:legendPos val="b"/>
      <c:layout>
        <c:manualLayout>
          <c:xMode val="edge"/>
          <c:yMode val="edge"/>
          <c:x val="9.6266288971277675E-2"/>
          <c:y val="0.88127983205002502"/>
          <c:w val="0.87112849039108808"/>
          <c:h val="0.1054440430810441"/>
        </c:manualLayout>
      </c:layout>
      <c:overlay val="0"/>
      <c:spPr>
        <a:noFill/>
        <a:ln>
          <a:noFill/>
        </a:ln>
        <a:effectLst/>
      </c:spPr>
      <c:txPr>
        <a:bodyPr rot="0" spcFirstLastPara="1" vertOverflow="ellipsis" vert="horz" wrap="square" anchor="ctr" anchorCtr="1"/>
        <a:lstStyle/>
        <a:p>
          <a:pPr>
            <a:defRPr sz="1000" b="0" i="0" u="none" strike="noStrike" kern="1200" baseline="0">
              <a:solidFill>
                <a:srgbClr val="16093E"/>
              </a:solidFill>
              <a:latin typeface="Avenir Next LT Pro" panose="020B0504020202020204" pitchFamily="34" charset="0"/>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rgbClr val="16093E"/>
                </a:solidFill>
                <a:latin typeface="Avenir Next LT Pro" panose="020B0504020202020204" pitchFamily="34" charset="0"/>
                <a:ea typeface="+mn-ea"/>
                <a:cs typeface="+mn-cs"/>
              </a:defRPr>
            </a:pPr>
            <a:r>
              <a:rPr lang="en-AU" sz="1200" b="1">
                <a:solidFill>
                  <a:srgbClr val="16093E"/>
                </a:solidFill>
                <a:latin typeface="Avenir Next LT Pro" panose="020B0504020202020204" pitchFamily="34" charset="0"/>
              </a:rPr>
              <a:t>Most important ESG issues</a:t>
            </a:r>
            <a:r>
              <a:rPr lang="en-AU" sz="1200" b="1" baseline="0">
                <a:solidFill>
                  <a:srgbClr val="16093E"/>
                </a:solidFill>
                <a:latin typeface="Avenir Next LT Pro" panose="020B0504020202020204" pitchFamily="34" charset="0"/>
              </a:rPr>
              <a:t> for Government or companies to be focussing on </a:t>
            </a:r>
            <a:r>
              <a:rPr lang="en-AU" sz="1200" b="1">
                <a:solidFill>
                  <a:srgbClr val="16093E"/>
                </a:solidFill>
                <a:latin typeface="Avenir Next LT Pro" panose="020B0504020202020204" pitchFamily="34" charset="0"/>
              </a:rPr>
              <a:t>(%)</a:t>
            </a:r>
          </a:p>
        </c:rich>
      </c:tx>
      <c:layout>
        <c:manualLayout>
          <c:xMode val="edge"/>
          <c:yMode val="edge"/>
          <c:x val="1.346901735413536E-3"/>
          <c:y val="4.8958072876442525E-3"/>
        </c:manualLayout>
      </c:layout>
      <c:overlay val="0"/>
      <c:spPr>
        <a:noFill/>
        <a:ln>
          <a:noFill/>
        </a:ln>
        <a:effectLst/>
      </c:spPr>
      <c:txPr>
        <a:bodyPr rot="0" spcFirstLastPara="1" vertOverflow="ellipsis" vert="horz" wrap="square" anchor="ctr" anchorCtr="1"/>
        <a:lstStyle/>
        <a:p>
          <a:pPr>
            <a:defRPr sz="1200" b="1" i="0" u="none" strike="noStrike" kern="1200" spc="0" baseline="0">
              <a:solidFill>
                <a:srgbClr val="16093E"/>
              </a:solidFill>
              <a:latin typeface="Avenir Next LT Pro" panose="020B0504020202020204" pitchFamily="34" charset="0"/>
              <a:ea typeface="+mn-ea"/>
              <a:cs typeface="+mn-cs"/>
            </a:defRPr>
          </a:pPr>
          <a:endParaRPr lang="fr-FR"/>
        </a:p>
      </c:txPr>
    </c:title>
    <c:autoTitleDeleted val="0"/>
    <c:plotArea>
      <c:layout>
        <c:manualLayout>
          <c:layoutTarget val="inner"/>
          <c:xMode val="edge"/>
          <c:yMode val="edge"/>
          <c:x val="0.40834729893861405"/>
          <c:y val="8.0440718016028812E-2"/>
          <c:w val="0.39929354257965277"/>
          <c:h val="0.90562029366245733"/>
        </c:manualLayout>
      </c:layout>
      <c:barChart>
        <c:barDir val="bar"/>
        <c:grouping val="clustered"/>
        <c:varyColors val="0"/>
        <c:ser>
          <c:idx val="0"/>
          <c:order val="0"/>
          <c:tx>
            <c:strRef>
              <c:f>Sheet1!$B$1</c:f>
              <c:strCache>
                <c:ptCount val="1"/>
                <c:pt idx="0">
                  <c:v>Global result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Climate/weather change/global warming</c:v>
                </c:pt>
                <c:pt idx="1">
                  <c:v>Pollution (unspecific)</c:v>
                </c:pt>
                <c:pt idx="2">
                  <c:v>Environmental issues/green/protect Earth (unspecific)</c:v>
                </c:pt>
                <c:pt idx="3">
                  <c:v>Employment opportunities</c:v>
                </c:pt>
                <c:pt idx="4">
                  <c:v>Economy/financial crisis</c:v>
                </c:pt>
                <c:pt idx="5">
                  <c:v>Waste management: Food/plastic etc.</c:v>
                </c:pt>
                <c:pt idx="6">
                  <c:v>Pandemic/Covid-19</c:v>
                </c:pt>
                <c:pt idx="7">
                  <c:v>Equality: gender/income equality/ Fairness</c:v>
                </c:pt>
                <c:pt idx="8">
                  <c:v>Air pollution/carbon emissions/clean air</c:v>
                </c:pt>
                <c:pt idx="9">
                  <c:v>Illegal immigration/refugees</c:v>
                </c:pt>
              </c:strCache>
            </c:strRef>
          </c:cat>
          <c:val>
            <c:numRef>
              <c:f>Sheet1!$B$2:$B$11</c:f>
              <c:numCache>
                <c:formatCode>General</c:formatCode>
                <c:ptCount val="10"/>
                <c:pt idx="0">
                  <c:v>24</c:v>
                </c:pt>
                <c:pt idx="1">
                  <c:v>6</c:v>
                </c:pt>
                <c:pt idx="2">
                  <c:v>10</c:v>
                </c:pt>
                <c:pt idx="3">
                  <c:v>5</c:v>
                </c:pt>
                <c:pt idx="4">
                  <c:v>4</c:v>
                </c:pt>
                <c:pt idx="5">
                  <c:v>7</c:v>
                </c:pt>
                <c:pt idx="6">
                  <c:v>5</c:v>
                </c:pt>
                <c:pt idx="7">
                  <c:v>4</c:v>
                </c:pt>
                <c:pt idx="8">
                  <c:v>5</c:v>
                </c:pt>
                <c:pt idx="9">
                  <c:v>1</c:v>
                </c:pt>
              </c:numCache>
            </c:numRef>
          </c:val>
          <c:extLst>
            <c:ext xmlns:c16="http://schemas.microsoft.com/office/drawing/2014/chart" uri="{C3380CC4-5D6E-409C-BE32-E72D297353CC}">
              <c16:uniqueId val="{00000000-8480-45D9-B6C7-0F5EA58278EE}"/>
            </c:ext>
          </c:extLst>
        </c:ser>
        <c:ser>
          <c:idx val="1"/>
          <c:order val="1"/>
          <c:tx>
            <c:strRef>
              <c:f>Sheet1!$C$1</c:f>
              <c:strCache>
                <c:ptCount val="1"/>
                <c:pt idx="0">
                  <c:v>France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Climate/weather change/global warming</c:v>
                </c:pt>
                <c:pt idx="1">
                  <c:v>Pollution (unspecific)</c:v>
                </c:pt>
                <c:pt idx="2">
                  <c:v>Environmental issues/green/protect Earth (unspecific)</c:v>
                </c:pt>
                <c:pt idx="3">
                  <c:v>Employment opportunities</c:v>
                </c:pt>
                <c:pt idx="4">
                  <c:v>Economy/financial crisis</c:v>
                </c:pt>
                <c:pt idx="5">
                  <c:v>Waste management: Food/plastic etc.</c:v>
                </c:pt>
                <c:pt idx="6">
                  <c:v>Pandemic/Covid-19</c:v>
                </c:pt>
                <c:pt idx="7">
                  <c:v>Equality: gender/income equality/ Fairness</c:v>
                </c:pt>
                <c:pt idx="8">
                  <c:v>Air pollution/carbon emissions/clean air</c:v>
                </c:pt>
                <c:pt idx="9">
                  <c:v>Illegal immigration/refugees</c:v>
                </c:pt>
              </c:strCache>
            </c:strRef>
          </c:cat>
          <c:val>
            <c:numRef>
              <c:f>Sheet1!$C$2:$C$11</c:f>
              <c:numCache>
                <c:formatCode>General</c:formatCode>
                <c:ptCount val="10"/>
                <c:pt idx="0">
                  <c:v>24</c:v>
                </c:pt>
                <c:pt idx="1">
                  <c:v>12</c:v>
                </c:pt>
                <c:pt idx="2">
                  <c:v>10</c:v>
                </c:pt>
                <c:pt idx="3">
                  <c:v>8</c:v>
                </c:pt>
                <c:pt idx="4">
                  <c:v>5</c:v>
                </c:pt>
                <c:pt idx="5">
                  <c:v>5</c:v>
                </c:pt>
                <c:pt idx="6">
                  <c:v>5</c:v>
                </c:pt>
                <c:pt idx="7">
                  <c:v>4</c:v>
                </c:pt>
                <c:pt idx="8">
                  <c:v>4</c:v>
                </c:pt>
                <c:pt idx="9">
                  <c:v>2</c:v>
                </c:pt>
              </c:numCache>
            </c:numRef>
          </c:val>
          <c:extLst>
            <c:ext xmlns:c16="http://schemas.microsoft.com/office/drawing/2014/chart" uri="{C3380CC4-5D6E-409C-BE32-E72D297353CC}">
              <c16:uniqueId val="{00000002-8480-45D9-B6C7-0F5EA58278EE}"/>
            </c:ext>
          </c:extLst>
        </c:ser>
        <c:dLbls>
          <c:showLegendKey val="0"/>
          <c:showVal val="0"/>
          <c:showCatName val="0"/>
          <c:showSerName val="0"/>
          <c:showPercent val="0"/>
          <c:showBubbleSize val="0"/>
        </c:dLbls>
        <c:gapWidth val="50"/>
        <c:axId val="445386928"/>
        <c:axId val="445408560"/>
      </c:barChart>
      <c:catAx>
        <c:axId val="445386928"/>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rgbClr val="16093E"/>
                </a:solidFill>
                <a:latin typeface="Avenir Next LT Pro" panose="020B0504020202020204" pitchFamily="34" charset="0"/>
                <a:ea typeface="+mn-ea"/>
                <a:cs typeface="+mn-cs"/>
              </a:defRPr>
            </a:pPr>
            <a:endParaRPr lang="fr-FR"/>
          </a:p>
        </c:txPr>
        <c:crossAx val="445408560"/>
        <c:crosses val="autoZero"/>
        <c:auto val="1"/>
        <c:lblAlgn val="ctr"/>
        <c:lblOffset val="100"/>
        <c:noMultiLvlLbl val="0"/>
      </c:catAx>
      <c:valAx>
        <c:axId val="445408560"/>
        <c:scaling>
          <c:orientation val="minMax"/>
        </c:scaling>
        <c:delete val="1"/>
        <c:axPos val="t"/>
        <c:numFmt formatCode="General" sourceLinked="1"/>
        <c:majorTickMark val="none"/>
        <c:minorTickMark val="none"/>
        <c:tickLblPos val="nextTo"/>
        <c:crossAx val="445386928"/>
        <c:crosses val="autoZero"/>
        <c:crossBetween val="between"/>
      </c:valAx>
      <c:spPr>
        <a:noFill/>
        <a:ln>
          <a:noFill/>
        </a:ln>
        <a:effectLst/>
      </c:spPr>
    </c:plotArea>
    <c:legend>
      <c:legendPos val="r"/>
      <c:layout>
        <c:manualLayout>
          <c:xMode val="edge"/>
          <c:yMode val="edge"/>
          <c:x val="0.55997399753174315"/>
          <c:y val="0.61947952296107478"/>
          <c:w val="0.12309042290563695"/>
          <c:h val="0.10849687653084669"/>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2943859126984126"/>
          <c:y val="0.1410026314306399"/>
          <c:w val="0.47362886904761903"/>
          <c:h val="0.7266873452896524"/>
        </c:manualLayout>
      </c:layout>
      <c:barChart>
        <c:barDir val="bar"/>
        <c:grouping val="percentStacked"/>
        <c:varyColors val="0"/>
        <c:ser>
          <c:idx val="0"/>
          <c:order val="0"/>
          <c:tx>
            <c:strRef>
              <c:f>Sheet1!$B$1</c:f>
              <c:strCache>
                <c:ptCount val="1"/>
                <c:pt idx="0">
                  <c:v>Don’t know</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The national or federal government</c:v>
                </c:pt>
                <c:pt idx="1">
                  <c:v>Companies operating in this country</c:v>
                </c:pt>
                <c:pt idx="2">
                  <c:v>NFPs operating in this country</c:v>
                </c:pt>
                <c:pt idx="3">
                  <c:v>Individual people in this country</c:v>
                </c:pt>
              </c:strCache>
            </c:strRef>
          </c:cat>
          <c:val>
            <c:numRef>
              <c:f>Sheet1!$B$2:$B$5</c:f>
              <c:numCache>
                <c:formatCode>General</c:formatCode>
                <c:ptCount val="4"/>
                <c:pt idx="0">
                  <c:v>8</c:v>
                </c:pt>
                <c:pt idx="1">
                  <c:v>8</c:v>
                </c:pt>
                <c:pt idx="2">
                  <c:v>9</c:v>
                </c:pt>
                <c:pt idx="3">
                  <c:v>7</c:v>
                </c:pt>
              </c:numCache>
            </c:numRef>
          </c:val>
          <c:extLst>
            <c:ext xmlns:c16="http://schemas.microsoft.com/office/drawing/2014/chart" uri="{C3380CC4-5D6E-409C-BE32-E72D297353CC}">
              <c16:uniqueId val="{00000000-3495-44E2-A25C-3C48DCECCF2D}"/>
            </c:ext>
          </c:extLst>
        </c:ser>
        <c:ser>
          <c:idx val="1"/>
          <c:order val="1"/>
          <c:tx>
            <c:strRef>
              <c:f>Sheet1!$C$1</c:f>
              <c:strCache>
                <c:ptCount val="1"/>
                <c:pt idx="0">
                  <c:v>0-4</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Avenir Next LT Pro" panose="020B0504020202020204" pitchFamily="34" charset="0"/>
                    <a:ea typeface="+mn-ea"/>
                    <a:cs typeface="+mn-cs"/>
                  </a:defRPr>
                </a:pPr>
                <a:endParaRPr lang="fr-FR"/>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The national or federal government</c:v>
                </c:pt>
                <c:pt idx="1">
                  <c:v>Companies operating in this country</c:v>
                </c:pt>
                <c:pt idx="2">
                  <c:v>NFPs operating in this country</c:v>
                </c:pt>
                <c:pt idx="3">
                  <c:v>Individual people in this country</c:v>
                </c:pt>
              </c:strCache>
            </c:strRef>
          </c:cat>
          <c:val>
            <c:numRef>
              <c:f>Sheet1!$C$2:$C$5</c:f>
              <c:numCache>
                <c:formatCode>General</c:formatCode>
                <c:ptCount val="4"/>
                <c:pt idx="0">
                  <c:v>28</c:v>
                </c:pt>
                <c:pt idx="1">
                  <c:v>22</c:v>
                </c:pt>
                <c:pt idx="2">
                  <c:v>16</c:v>
                </c:pt>
                <c:pt idx="3">
                  <c:v>25</c:v>
                </c:pt>
              </c:numCache>
            </c:numRef>
          </c:val>
          <c:extLst>
            <c:ext xmlns:c16="http://schemas.microsoft.com/office/drawing/2014/chart" uri="{C3380CC4-5D6E-409C-BE32-E72D297353CC}">
              <c16:uniqueId val="{0000000C-7897-46FF-8BBD-9BB2C7A48035}"/>
            </c:ext>
          </c:extLst>
        </c:ser>
        <c:ser>
          <c:idx val="2"/>
          <c:order val="2"/>
          <c:tx>
            <c:strRef>
              <c:f>Sheet1!$D$1</c:f>
              <c:strCache>
                <c:ptCount val="1"/>
                <c:pt idx="0">
                  <c:v>5</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fr-FR"/>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The national or federal government</c:v>
                </c:pt>
                <c:pt idx="1">
                  <c:v>Companies operating in this country</c:v>
                </c:pt>
                <c:pt idx="2">
                  <c:v>NFPs operating in this country</c:v>
                </c:pt>
                <c:pt idx="3">
                  <c:v>Individual people in this country</c:v>
                </c:pt>
              </c:strCache>
            </c:strRef>
          </c:cat>
          <c:val>
            <c:numRef>
              <c:f>Sheet1!$D$2:$D$5</c:f>
              <c:numCache>
                <c:formatCode>General</c:formatCode>
                <c:ptCount val="4"/>
                <c:pt idx="0">
                  <c:v>19</c:v>
                </c:pt>
                <c:pt idx="1">
                  <c:v>22</c:v>
                </c:pt>
                <c:pt idx="2">
                  <c:v>19</c:v>
                </c:pt>
                <c:pt idx="3">
                  <c:v>23</c:v>
                </c:pt>
              </c:numCache>
            </c:numRef>
          </c:val>
          <c:extLst>
            <c:ext xmlns:c16="http://schemas.microsoft.com/office/drawing/2014/chart" uri="{C3380CC4-5D6E-409C-BE32-E72D297353CC}">
              <c16:uniqueId val="{00000001-4D45-46FC-94B8-B8AC76D92754}"/>
            </c:ext>
          </c:extLst>
        </c:ser>
        <c:ser>
          <c:idx val="3"/>
          <c:order val="3"/>
          <c:tx>
            <c:strRef>
              <c:f>Sheet1!$E$1</c:f>
              <c:strCache>
                <c:ptCount val="1"/>
                <c:pt idx="0">
                  <c:v>6-7</c:v>
                </c:pt>
              </c:strCache>
            </c:strRef>
          </c:tx>
          <c:spPr>
            <a:solidFill>
              <a:schemeClr val="accent6">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fr-FR"/>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The national or federal government</c:v>
                </c:pt>
                <c:pt idx="1">
                  <c:v>Companies operating in this country</c:v>
                </c:pt>
                <c:pt idx="2">
                  <c:v>NFPs operating in this country</c:v>
                </c:pt>
                <c:pt idx="3">
                  <c:v>Individual people in this country</c:v>
                </c:pt>
              </c:strCache>
            </c:strRef>
          </c:cat>
          <c:val>
            <c:numRef>
              <c:f>Sheet1!$E$2:$E$5</c:f>
              <c:numCache>
                <c:formatCode>General</c:formatCode>
                <c:ptCount val="4"/>
                <c:pt idx="0">
                  <c:v>33</c:v>
                </c:pt>
                <c:pt idx="1">
                  <c:v>34</c:v>
                </c:pt>
                <c:pt idx="2">
                  <c:v>37</c:v>
                </c:pt>
                <c:pt idx="3">
                  <c:v>33</c:v>
                </c:pt>
              </c:numCache>
            </c:numRef>
          </c:val>
          <c:extLst>
            <c:ext xmlns:c16="http://schemas.microsoft.com/office/drawing/2014/chart" uri="{C3380CC4-5D6E-409C-BE32-E72D297353CC}">
              <c16:uniqueId val="{00000002-4D45-46FC-94B8-B8AC76D92754}"/>
            </c:ext>
          </c:extLst>
        </c:ser>
        <c:ser>
          <c:idx val="4"/>
          <c:order val="4"/>
          <c:tx>
            <c:strRef>
              <c:f>Sheet1!$F$1</c:f>
              <c:strCache>
                <c:ptCount val="1"/>
                <c:pt idx="0">
                  <c:v>8-10</c:v>
                </c:pt>
              </c:strCache>
            </c:strRef>
          </c:tx>
          <c:spPr>
            <a:solidFill>
              <a:schemeClr val="tx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fr-FR"/>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The national or federal government</c:v>
                </c:pt>
                <c:pt idx="1">
                  <c:v>Companies operating in this country</c:v>
                </c:pt>
                <c:pt idx="2">
                  <c:v>NFPs operating in this country</c:v>
                </c:pt>
                <c:pt idx="3">
                  <c:v>Individual people in this country</c:v>
                </c:pt>
              </c:strCache>
            </c:strRef>
          </c:cat>
          <c:val>
            <c:numRef>
              <c:f>Sheet1!$F$2:$F$5</c:f>
              <c:numCache>
                <c:formatCode>General</c:formatCode>
                <c:ptCount val="4"/>
                <c:pt idx="0">
                  <c:v>12</c:v>
                </c:pt>
                <c:pt idx="1">
                  <c:v>14</c:v>
                </c:pt>
                <c:pt idx="2">
                  <c:v>19</c:v>
                </c:pt>
                <c:pt idx="3">
                  <c:v>12</c:v>
                </c:pt>
              </c:numCache>
            </c:numRef>
          </c:val>
          <c:extLst>
            <c:ext xmlns:c16="http://schemas.microsoft.com/office/drawing/2014/chart" uri="{C3380CC4-5D6E-409C-BE32-E72D297353CC}">
              <c16:uniqueId val="{00000001-C0ED-4B4A-B98D-7ED7248E1B8E}"/>
            </c:ext>
          </c:extLst>
        </c:ser>
        <c:dLbls>
          <c:showLegendKey val="0"/>
          <c:showVal val="0"/>
          <c:showCatName val="0"/>
          <c:showSerName val="0"/>
          <c:showPercent val="0"/>
          <c:showBubbleSize val="0"/>
        </c:dLbls>
        <c:gapWidth val="50"/>
        <c:overlap val="100"/>
        <c:axId val="445386928"/>
        <c:axId val="445408560"/>
      </c:barChart>
      <c:catAx>
        <c:axId val="445386928"/>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rgbClr val="16093E"/>
                </a:solidFill>
                <a:latin typeface="Avenir Next LT Pro" panose="020B0504020202020204" pitchFamily="34" charset="0"/>
                <a:ea typeface="+mn-ea"/>
                <a:cs typeface="+mn-cs"/>
              </a:defRPr>
            </a:pPr>
            <a:endParaRPr lang="fr-FR"/>
          </a:p>
        </c:txPr>
        <c:crossAx val="445408560"/>
        <c:crosses val="autoZero"/>
        <c:auto val="1"/>
        <c:lblAlgn val="ctr"/>
        <c:lblOffset val="100"/>
        <c:noMultiLvlLbl val="0"/>
      </c:catAx>
      <c:valAx>
        <c:axId val="445408560"/>
        <c:scaling>
          <c:orientation val="minMax"/>
        </c:scaling>
        <c:delete val="1"/>
        <c:axPos val="t"/>
        <c:numFmt formatCode="0%" sourceLinked="1"/>
        <c:majorTickMark val="none"/>
        <c:minorTickMark val="none"/>
        <c:tickLblPos val="nextTo"/>
        <c:crossAx val="445386928"/>
        <c:crosses val="autoZero"/>
        <c:crossBetween val="between"/>
      </c:valAx>
      <c:spPr>
        <a:noFill/>
        <a:ln>
          <a:noFill/>
        </a:ln>
        <a:effectLst/>
      </c:spPr>
    </c:plotArea>
    <c:legend>
      <c:legendPos val="b"/>
      <c:layout>
        <c:manualLayout>
          <c:xMode val="edge"/>
          <c:yMode val="edge"/>
          <c:x val="0.17029345238095239"/>
          <c:y val="0.87233876526511556"/>
          <c:w val="0.59585873015873014"/>
          <c:h val="4.957428914524023E-2"/>
        </c:manualLayout>
      </c:layout>
      <c:overlay val="0"/>
      <c:spPr>
        <a:noFill/>
        <a:ln>
          <a:noFill/>
        </a:ln>
        <a:effectLst/>
      </c:spPr>
      <c:txPr>
        <a:bodyPr rot="0" spcFirstLastPara="1" vertOverflow="ellipsis" vert="horz" wrap="square" anchor="ctr" anchorCtr="1"/>
        <a:lstStyle/>
        <a:p>
          <a:pPr>
            <a:defRPr sz="1000" b="0" i="0" u="none" strike="noStrike" kern="1200" baseline="0">
              <a:solidFill>
                <a:srgbClr val="080808"/>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9973368059542019E-2"/>
          <c:y val="1.9653168616731071E-2"/>
          <c:w val="0.9739652483275113"/>
          <c:h val="0.91557421418716245"/>
        </c:manualLayout>
      </c:layout>
      <c:scatterChart>
        <c:scatterStyle val="lineMarker"/>
        <c:varyColors val="0"/>
        <c:ser>
          <c:idx val="0"/>
          <c:order val="0"/>
          <c:spPr>
            <a:ln w="28575" cap="rnd">
              <a:noFill/>
              <a:round/>
            </a:ln>
            <a:effectLst/>
          </c:spPr>
          <c:marker>
            <c:symbol val="circle"/>
            <c:size val="5"/>
            <c:spPr>
              <a:solidFill>
                <a:schemeClr val="accent1"/>
              </a:solidFill>
              <a:ln w="9525">
                <a:solidFill>
                  <a:schemeClr val="accent1"/>
                </a:solidFill>
              </a:ln>
              <a:effectLst/>
            </c:spPr>
          </c:marker>
          <c:dLbls>
            <c:dLbl>
              <c:idx val="0"/>
              <c:layout>
                <c:manualLayout>
                  <c:x val="-4.0221336036447487E-2"/>
                  <c:y val="-8.2914548577335934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mn-lt"/>
                        <a:ea typeface="+mn-ea"/>
                        <a:cs typeface="+mn-cs"/>
                      </a:defRPr>
                    </a:pPr>
                    <a:fld id="{154A1B11-0B24-4B9A-9F3B-DC893DAF392C}" type="CELLRANGE">
                      <a:rPr lang="en-US" sz="1000"/>
                      <a:pPr>
                        <a:defRPr sz="1000">
                          <a:solidFill>
                            <a:schemeClr val="tx1"/>
                          </a:solidFill>
                        </a:defRPr>
                      </a:pPr>
                      <a:t>[PLAGECELL]</a:t>
                    </a:fld>
                    <a:endParaRPr lang="fr-FR"/>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mn-lt"/>
                      <a:ea typeface="+mn-ea"/>
                      <a:cs typeface="+mn-cs"/>
                    </a:defRPr>
                  </a:pPr>
                  <a:endParaRPr lang="fr-FR"/>
                </a:p>
              </c:txPr>
              <c:dLblPos val="r"/>
              <c:showLegendKey val="0"/>
              <c:showVal val="1"/>
              <c:showCatName val="1"/>
              <c:showSerName val="1"/>
              <c:showPercent val="0"/>
              <c:showBubbleSize val="0"/>
              <c:extLst>
                <c:ext xmlns:c15="http://schemas.microsoft.com/office/drawing/2012/chart" uri="{CE6537A1-D6FC-4f65-9D91-7224C49458BB}">
                  <c15:layout>
                    <c:manualLayout>
                      <c:w val="0.15908936985507896"/>
                      <c:h val="0.14893915775678568"/>
                    </c:manualLayout>
                  </c15:layout>
                  <c15:dlblFieldTable/>
                  <c15:showDataLabelsRange val="1"/>
                </c:ext>
                <c:ext xmlns:c16="http://schemas.microsoft.com/office/drawing/2014/chart" uri="{C3380CC4-5D6E-409C-BE32-E72D297353CC}">
                  <c16:uniqueId val="{00000000-FBD3-4933-AF48-FBD1150197B5}"/>
                </c:ext>
              </c:extLst>
            </c:dLbl>
            <c:dLbl>
              <c:idx val="1"/>
              <c:layout>
                <c:manualLayout>
                  <c:x val="-8.2520913860514855E-3"/>
                  <c:y val="4.7774923284484225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mn-lt"/>
                        <a:ea typeface="+mn-ea"/>
                        <a:cs typeface="+mn-cs"/>
                      </a:defRPr>
                    </a:pPr>
                    <a:fld id="{52741141-3164-4FF0-81AA-403F57DDE1A8}" type="CELLRANGE">
                      <a:rPr lang="en-US" sz="1000"/>
                      <a:pPr>
                        <a:defRPr sz="1000">
                          <a:solidFill>
                            <a:schemeClr val="tx1"/>
                          </a:solidFill>
                        </a:defRPr>
                      </a:pPr>
                      <a:t>[PLAGECELL]</a:t>
                    </a:fld>
                    <a:endParaRPr lang="fr-FR"/>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mn-lt"/>
                      <a:ea typeface="+mn-ea"/>
                      <a:cs typeface="+mn-cs"/>
                    </a:defRPr>
                  </a:pPr>
                  <a:endParaRPr lang="fr-FR"/>
                </a:p>
              </c:txPr>
              <c:dLblPos val="r"/>
              <c:showLegendKey val="0"/>
              <c:showVal val="1"/>
              <c:showCatName val="1"/>
              <c:showSerName val="1"/>
              <c:showPercent val="0"/>
              <c:showBubbleSize val="0"/>
              <c:extLst>
                <c:ext xmlns:c15="http://schemas.microsoft.com/office/drawing/2012/chart" uri="{CE6537A1-D6FC-4f65-9D91-7224C49458BB}">
                  <c15:layout>
                    <c:manualLayout>
                      <c:w val="0.15443017388301603"/>
                      <c:h val="0.11849819496054147"/>
                    </c:manualLayout>
                  </c15:layout>
                  <c15:dlblFieldTable/>
                  <c15:showDataLabelsRange val="1"/>
                </c:ext>
                <c:ext xmlns:c16="http://schemas.microsoft.com/office/drawing/2014/chart" uri="{C3380CC4-5D6E-409C-BE32-E72D297353CC}">
                  <c16:uniqueId val="{00000001-FBD3-4933-AF48-FBD1150197B5}"/>
                </c:ext>
              </c:extLst>
            </c:dLbl>
            <c:dLbl>
              <c:idx val="2"/>
              <c:layout>
                <c:manualLayout>
                  <c:x val="-6.2666391899569946E-3"/>
                  <c:y val="5.3823041013262903E-3"/>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mn-lt"/>
                        <a:ea typeface="+mn-ea"/>
                        <a:cs typeface="+mn-cs"/>
                      </a:defRPr>
                    </a:pPr>
                    <a:fld id="{21095D49-1C3B-4A07-AA05-A15F7176CE0A}" type="CELLRANGE">
                      <a:rPr lang="en-US" sz="1000"/>
                      <a:pPr>
                        <a:defRPr sz="1000">
                          <a:solidFill>
                            <a:schemeClr val="tx1"/>
                          </a:solidFill>
                        </a:defRPr>
                      </a:pPr>
                      <a:t>[PLAGECELL]</a:t>
                    </a:fld>
                    <a:endParaRPr lang="fr-FR"/>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mn-lt"/>
                      <a:ea typeface="+mn-ea"/>
                      <a:cs typeface="+mn-cs"/>
                    </a:defRPr>
                  </a:pPr>
                  <a:endParaRPr lang="fr-FR"/>
                </a:p>
              </c:txPr>
              <c:dLblPos val="r"/>
              <c:showLegendKey val="0"/>
              <c:showVal val="1"/>
              <c:showCatName val="1"/>
              <c:showSerName val="1"/>
              <c:showPercent val="0"/>
              <c:showBubbleSize val="0"/>
              <c:extLst>
                <c:ext xmlns:c15="http://schemas.microsoft.com/office/drawing/2012/chart" uri="{CE6537A1-D6FC-4f65-9D91-7224C49458BB}">
                  <c15:layout>
                    <c:manualLayout>
                      <c:w val="0.1478719659585844"/>
                      <c:h val="0.11435036894436734"/>
                    </c:manualLayout>
                  </c15:layout>
                  <c15:dlblFieldTable/>
                  <c15:showDataLabelsRange val="1"/>
                </c:ext>
                <c:ext xmlns:c16="http://schemas.microsoft.com/office/drawing/2014/chart" uri="{C3380CC4-5D6E-409C-BE32-E72D297353CC}">
                  <c16:uniqueId val="{00000002-FBD3-4933-AF48-FBD1150197B5}"/>
                </c:ext>
              </c:extLst>
            </c:dLbl>
            <c:dLbl>
              <c:idx val="3"/>
              <c:layout>
                <c:manualLayout>
                  <c:x val="-7.4472224388179173E-2"/>
                  <c:y val="6.4051428362114804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mn-lt"/>
                        <a:ea typeface="+mn-ea"/>
                        <a:cs typeface="+mn-cs"/>
                      </a:defRPr>
                    </a:pPr>
                    <a:fld id="{53CBFE2B-42BA-436A-BF5E-57CE8E1A9A6C}" type="CELLRANGE">
                      <a:rPr lang="en-US" sz="1000"/>
                      <a:pPr>
                        <a:defRPr sz="1000">
                          <a:solidFill>
                            <a:schemeClr val="tx1"/>
                          </a:solidFill>
                        </a:defRPr>
                      </a:pPr>
                      <a:t>[PLAGECELL]</a:t>
                    </a:fld>
                    <a:endParaRPr lang="fr-FR"/>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mn-lt"/>
                      <a:ea typeface="+mn-ea"/>
                      <a:cs typeface="+mn-cs"/>
                    </a:defRPr>
                  </a:pPr>
                  <a:endParaRPr lang="fr-FR"/>
                </a:p>
              </c:txPr>
              <c:dLblPos val="r"/>
              <c:showLegendKey val="0"/>
              <c:showVal val="1"/>
              <c:showCatName val="1"/>
              <c:showSerName val="1"/>
              <c:showPercent val="0"/>
              <c:showBubbleSize val="0"/>
              <c:extLst>
                <c:ext xmlns:c15="http://schemas.microsoft.com/office/drawing/2012/chart" uri="{CE6537A1-D6FC-4f65-9D91-7224C49458BB}">
                  <c15:layout>
                    <c:manualLayout>
                      <c:w val="0.13251701513818184"/>
                      <c:h val="0.16354456229319375"/>
                    </c:manualLayout>
                  </c15:layout>
                  <c15:dlblFieldTable/>
                  <c15:showDataLabelsRange val="1"/>
                </c:ext>
                <c:ext xmlns:c16="http://schemas.microsoft.com/office/drawing/2014/chart" uri="{C3380CC4-5D6E-409C-BE32-E72D297353CC}">
                  <c16:uniqueId val="{00000003-FBD3-4933-AF48-FBD1150197B5}"/>
                </c:ext>
              </c:extLst>
            </c:dLbl>
            <c:dLbl>
              <c:idx val="4"/>
              <c:layout>
                <c:manualLayout>
                  <c:x val="-3.3210040880888567E-2"/>
                  <c:y val="-8.5381851315216459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mn-lt"/>
                        <a:ea typeface="+mn-ea"/>
                        <a:cs typeface="+mn-cs"/>
                      </a:defRPr>
                    </a:pPr>
                    <a:fld id="{1DA4D424-8C74-4D96-8EB6-DF9F5DE1CFE6}" type="CELLRANGE">
                      <a:rPr lang="en-US" sz="1000"/>
                      <a:pPr>
                        <a:defRPr sz="1000">
                          <a:solidFill>
                            <a:schemeClr val="tx1"/>
                          </a:solidFill>
                        </a:defRPr>
                      </a:pPr>
                      <a:t>[PLAGECELL]</a:t>
                    </a:fld>
                    <a:endParaRPr lang="fr-FR"/>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mn-lt"/>
                      <a:ea typeface="+mn-ea"/>
                      <a:cs typeface="+mn-cs"/>
                    </a:defRPr>
                  </a:pPr>
                  <a:endParaRPr lang="fr-FR"/>
                </a:p>
              </c:txPr>
              <c:dLblPos val="r"/>
              <c:showLegendKey val="0"/>
              <c:showVal val="1"/>
              <c:showCatName val="1"/>
              <c:showSerName val="1"/>
              <c:showPercent val="0"/>
              <c:showBubbleSize val="0"/>
              <c:extLst>
                <c:ext xmlns:c15="http://schemas.microsoft.com/office/drawing/2012/chart" uri="{CE6537A1-D6FC-4f65-9D91-7224C49458BB}">
                  <c15:layout>
                    <c:manualLayout>
                      <c:w val="0.1549285419892395"/>
                      <c:h val="0.19781207646692522"/>
                    </c:manualLayout>
                  </c15:layout>
                  <c15:dlblFieldTable/>
                  <c15:showDataLabelsRange val="1"/>
                </c:ext>
                <c:ext xmlns:c16="http://schemas.microsoft.com/office/drawing/2014/chart" uri="{C3380CC4-5D6E-409C-BE32-E72D297353CC}">
                  <c16:uniqueId val="{00000004-FBD3-4933-AF48-FBD1150197B5}"/>
                </c:ext>
              </c:extLst>
            </c:dLbl>
            <c:dLbl>
              <c:idx val="5"/>
              <c:layout>
                <c:manualLayout>
                  <c:x val="-0.16374004433404252"/>
                  <c:y val="-2.5304129816321463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mn-lt"/>
                        <a:ea typeface="+mn-ea"/>
                        <a:cs typeface="+mn-cs"/>
                      </a:defRPr>
                    </a:pPr>
                    <a:fld id="{BD3AD829-3F41-4CFC-B44A-CB5BD9BE9E02}" type="CELLRANGE">
                      <a:rPr lang="en-US" sz="1000"/>
                      <a:pPr>
                        <a:defRPr sz="1000">
                          <a:solidFill>
                            <a:schemeClr val="tx1"/>
                          </a:solidFill>
                        </a:defRPr>
                      </a:pPr>
                      <a:t>[PLAGECELL]</a:t>
                    </a:fld>
                    <a:endParaRPr lang="fr-FR"/>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mn-lt"/>
                      <a:ea typeface="+mn-ea"/>
                      <a:cs typeface="+mn-cs"/>
                    </a:defRPr>
                  </a:pPr>
                  <a:endParaRPr lang="fr-FR"/>
                </a:p>
              </c:txPr>
              <c:dLblPos val="r"/>
              <c:showLegendKey val="0"/>
              <c:showVal val="1"/>
              <c:showCatName val="1"/>
              <c:showSerName val="1"/>
              <c:showPercent val="0"/>
              <c:showBubbleSize val="0"/>
              <c:extLst>
                <c:ext xmlns:c15="http://schemas.microsoft.com/office/drawing/2012/chart" uri="{CE6537A1-D6FC-4f65-9D91-7224C49458BB}">
                  <c15:layout>
                    <c:manualLayout>
                      <c:w val="0.17718923637082218"/>
                      <c:h val="0.15098667548688574"/>
                    </c:manualLayout>
                  </c15:layout>
                  <c15:dlblFieldTable/>
                  <c15:showDataLabelsRange val="1"/>
                </c:ext>
                <c:ext xmlns:c16="http://schemas.microsoft.com/office/drawing/2014/chart" uri="{C3380CC4-5D6E-409C-BE32-E72D297353CC}">
                  <c16:uniqueId val="{00000005-FBD3-4933-AF48-FBD1150197B5}"/>
                </c:ext>
              </c:extLst>
            </c:dLbl>
            <c:dLbl>
              <c:idx val="6"/>
              <c:layout>
                <c:manualLayout>
                  <c:x val="-0.13533016608557139"/>
                  <c:y val="-6.5970173096568607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mn-lt"/>
                        <a:ea typeface="+mn-ea"/>
                        <a:cs typeface="+mn-cs"/>
                      </a:defRPr>
                    </a:pPr>
                    <a:fld id="{1365826D-52A6-42FE-9426-91252C0DC972}" type="CELLRANGE">
                      <a:rPr lang="en-US" sz="1000"/>
                      <a:pPr>
                        <a:defRPr sz="1000">
                          <a:solidFill>
                            <a:schemeClr val="tx1"/>
                          </a:solidFill>
                        </a:defRPr>
                      </a:pPr>
                      <a:t>[PLAGECELL]</a:t>
                    </a:fld>
                    <a:endParaRPr lang="fr-FR"/>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mn-lt"/>
                      <a:ea typeface="+mn-ea"/>
                      <a:cs typeface="+mn-cs"/>
                    </a:defRPr>
                  </a:pPr>
                  <a:endParaRPr lang="fr-FR"/>
                </a:p>
              </c:txPr>
              <c:dLblPos val="r"/>
              <c:showLegendKey val="0"/>
              <c:showVal val="1"/>
              <c:showCatName val="1"/>
              <c:showSerName val="1"/>
              <c:showPercent val="0"/>
              <c:showBubbleSize val="0"/>
              <c:extLst>
                <c:ext xmlns:c15="http://schemas.microsoft.com/office/drawing/2012/chart" uri="{CE6537A1-D6FC-4f65-9D91-7224C49458BB}">
                  <c15:layout>
                    <c:manualLayout>
                      <c:w val="0.16544759039037119"/>
                      <c:h val="0.12953510177736807"/>
                    </c:manualLayout>
                  </c15:layout>
                  <c15:dlblFieldTable/>
                  <c15:showDataLabelsRange val="1"/>
                </c:ext>
                <c:ext xmlns:c16="http://schemas.microsoft.com/office/drawing/2014/chart" uri="{C3380CC4-5D6E-409C-BE32-E72D297353CC}">
                  <c16:uniqueId val="{00000006-FBD3-4933-AF48-FBD1150197B5}"/>
                </c:ext>
              </c:extLst>
            </c:dLbl>
            <c:dLbl>
              <c:idx val="7"/>
              <c:layout>
                <c:manualLayout>
                  <c:x val="-1.0991946353580698E-2"/>
                  <c:y val="1.8937199049836047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mn-lt"/>
                        <a:ea typeface="+mn-ea"/>
                        <a:cs typeface="+mn-cs"/>
                      </a:defRPr>
                    </a:pPr>
                    <a:fld id="{45681777-E72D-457F-9659-9C745AB17254}" type="CELLRANGE">
                      <a:rPr lang="en-US" sz="1000"/>
                      <a:pPr>
                        <a:defRPr sz="1000">
                          <a:solidFill>
                            <a:schemeClr val="tx1"/>
                          </a:solidFill>
                        </a:defRPr>
                      </a:pPr>
                      <a:t>[PLAGECELL]</a:t>
                    </a:fld>
                    <a:endParaRPr lang="fr-FR"/>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mn-lt"/>
                      <a:ea typeface="+mn-ea"/>
                      <a:cs typeface="+mn-cs"/>
                    </a:defRPr>
                  </a:pPr>
                  <a:endParaRPr lang="fr-FR"/>
                </a:p>
              </c:txPr>
              <c:dLblPos val="r"/>
              <c:showLegendKey val="0"/>
              <c:showVal val="1"/>
              <c:showCatName val="1"/>
              <c:showSerName val="1"/>
              <c:showPercent val="0"/>
              <c:showBubbleSize val="0"/>
              <c:extLst>
                <c:ext xmlns:c15="http://schemas.microsoft.com/office/drawing/2012/chart" uri="{CE6537A1-D6FC-4f65-9D91-7224C49458BB}">
                  <c15:layout>
                    <c:manualLayout>
                      <c:w val="0.15704877858598912"/>
                      <c:h val="0.19098594429815099"/>
                    </c:manualLayout>
                  </c15:layout>
                  <c15:dlblFieldTable/>
                  <c15:showDataLabelsRange val="1"/>
                </c:ext>
                <c:ext xmlns:c16="http://schemas.microsoft.com/office/drawing/2014/chart" uri="{C3380CC4-5D6E-409C-BE32-E72D297353CC}">
                  <c16:uniqueId val="{00000007-FBD3-4933-AF48-FBD1150197B5}"/>
                </c:ext>
              </c:extLst>
            </c:dLbl>
            <c:dLbl>
              <c:idx val="8"/>
              <c:layout>
                <c:manualLayout>
                  <c:x val="-0.17714167956958105"/>
                  <c:y val="1.04702972311875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mn-lt"/>
                        <a:ea typeface="+mn-ea"/>
                        <a:cs typeface="+mn-cs"/>
                      </a:defRPr>
                    </a:pPr>
                    <a:fld id="{E754D28E-FCBB-4661-9901-BE2B916841C5}" type="CELLRANGE">
                      <a:rPr lang="en-US" sz="1000"/>
                      <a:pPr>
                        <a:defRPr sz="1000">
                          <a:solidFill>
                            <a:schemeClr val="tx1"/>
                          </a:solidFill>
                        </a:defRPr>
                      </a:pPr>
                      <a:t>[PLAGECELL]</a:t>
                    </a:fld>
                    <a:endParaRPr lang="fr-FR"/>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mn-lt"/>
                      <a:ea typeface="+mn-ea"/>
                      <a:cs typeface="+mn-cs"/>
                    </a:defRPr>
                  </a:pPr>
                  <a:endParaRPr lang="fr-FR"/>
                </a:p>
              </c:txPr>
              <c:dLblPos val="r"/>
              <c:showLegendKey val="0"/>
              <c:showVal val="1"/>
              <c:showCatName val="1"/>
              <c:showSerName val="1"/>
              <c:showPercent val="0"/>
              <c:showBubbleSize val="0"/>
              <c:extLst>
                <c:ext xmlns:c15="http://schemas.microsoft.com/office/drawing/2012/chart" uri="{CE6537A1-D6FC-4f65-9D91-7224C49458BB}">
                  <c15:layout>
                    <c:manualLayout>
                      <c:w val="0.16998785826473439"/>
                      <c:h val="0.13540594055376251"/>
                    </c:manualLayout>
                  </c15:layout>
                  <c15:dlblFieldTable/>
                  <c15:showDataLabelsRange val="1"/>
                </c:ext>
                <c:ext xmlns:c16="http://schemas.microsoft.com/office/drawing/2014/chart" uri="{C3380CC4-5D6E-409C-BE32-E72D297353CC}">
                  <c16:uniqueId val="{00000008-FBD3-4933-AF48-FBD1150197B5}"/>
                </c:ext>
              </c:extLst>
            </c:dLbl>
            <c:dLbl>
              <c:idx val="9"/>
              <c:layout>
                <c:manualLayout>
                  <c:x val="-0.19040802914016464"/>
                  <c:y val="9.316710147699846E-3"/>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mn-lt"/>
                        <a:ea typeface="+mn-ea"/>
                        <a:cs typeface="+mn-cs"/>
                      </a:defRPr>
                    </a:pPr>
                    <a:fld id="{D6FD6437-0BC9-4779-93B2-6D8DD17C651B}" type="CELLRANGE">
                      <a:rPr lang="en-US" sz="1000"/>
                      <a:pPr>
                        <a:defRPr sz="1000">
                          <a:solidFill>
                            <a:schemeClr val="tx1"/>
                          </a:solidFill>
                        </a:defRPr>
                      </a:pPr>
                      <a:t>[PLAGECELL]</a:t>
                    </a:fld>
                    <a:endParaRPr lang="fr-FR"/>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mn-lt"/>
                      <a:ea typeface="+mn-ea"/>
                      <a:cs typeface="+mn-cs"/>
                    </a:defRPr>
                  </a:pPr>
                  <a:endParaRPr lang="fr-FR"/>
                </a:p>
              </c:txPr>
              <c:dLblPos val="r"/>
              <c:showLegendKey val="0"/>
              <c:showVal val="1"/>
              <c:showCatName val="1"/>
              <c:showSerName val="1"/>
              <c:showPercent val="0"/>
              <c:showBubbleSize val="0"/>
              <c:extLst>
                <c:ext xmlns:c15="http://schemas.microsoft.com/office/drawing/2012/chart" uri="{CE6537A1-D6FC-4f65-9D91-7224C49458BB}">
                  <c15:layout>
                    <c:manualLayout>
                      <c:w val="0.19470208191772581"/>
                      <c:h val="0.14017393091603209"/>
                    </c:manualLayout>
                  </c15:layout>
                  <c15:dlblFieldTable/>
                  <c15:showDataLabelsRange val="1"/>
                </c:ext>
                <c:ext xmlns:c16="http://schemas.microsoft.com/office/drawing/2014/chart" uri="{C3380CC4-5D6E-409C-BE32-E72D297353CC}">
                  <c16:uniqueId val="{00000009-FBD3-4933-AF48-FBD1150197B5}"/>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fr-FR"/>
              </a:p>
            </c:txPr>
            <c:dLblPos val="r"/>
            <c:showLegendKey val="0"/>
            <c:showVal val="1"/>
            <c:showCatName val="1"/>
            <c:showSerName val="1"/>
            <c:showPercent val="0"/>
            <c:showBubbleSize val="0"/>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xVal>
            <c:numRef>
              <c:f>Sheet1!$B$2:$B$11</c:f>
              <c:numCache>
                <c:formatCode>0%</c:formatCode>
                <c:ptCount val="10"/>
                <c:pt idx="0">
                  <c:v>0.13649027896887614</c:v>
                </c:pt>
                <c:pt idx="1">
                  <c:v>0.12343738168752839</c:v>
                </c:pt>
                <c:pt idx="2">
                  <c:v>0.12081434847780961</c:v>
                </c:pt>
                <c:pt idx="3">
                  <c:v>0.10623489549098387</c:v>
                </c:pt>
                <c:pt idx="4">
                  <c:v>8.2857850810101802E-2</c:v>
                </c:pt>
                <c:pt idx="5">
                  <c:v>7.1179181153192786E-2</c:v>
                </c:pt>
                <c:pt idx="6">
                  <c:v>6.3313720095649131E-2</c:v>
                </c:pt>
                <c:pt idx="7">
                  <c:v>5.7490473136616968E-2</c:v>
                </c:pt>
                <c:pt idx="8">
                  <c:v>5.6410853604908343E-2</c:v>
                </c:pt>
                <c:pt idx="9">
                  <c:v>4.9143061201515736E-2</c:v>
                </c:pt>
              </c:numCache>
            </c:numRef>
          </c:xVal>
          <c:yVal>
            <c:numRef>
              <c:f>Sheet1!$C$2:$C$11</c:f>
              <c:numCache>
                <c:formatCode>0.0</c:formatCode>
                <c:ptCount val="10"/>
                <c:pt idx="0">
                  <c:v>5.0873585590559998</c:v>
                </c:pt>
                <c:pt idx="1">
                  <c:v>4.6461911639959999</c:v>
                </c:pt>
                <c:pt idx="2">
                  <c:v>4.8613259763989998</c:v>
                </c:pt>
                <c:pt idx="3">
                  <c:v>4.8881057240179997</c:v>
                </c:pt>
                <c:pt idx="4">
                  <c:v>5.0430981329020002</c:v>
                </c:pt>
                <c:pt idx="5">
                  <c:v>5.1782482038850004</c:v>
                </c:pt>
                <c:pt idx="6">
                  <c:v>5.5093821843860002</c:v>
                </c:pt>
                <c:pt idx="7">
                  <c:v>4.4685679895670001</c:v>
                </c:pt>
                <c:pt idx="8">
                  <c:v>4.962642020334</c:v>
                </c:pt>
                <c:pt idx="9">
                  <c:v>4.7035163698830003</c:v>
                </c:pt>
              </c:numCache>
            </c:numRef>
          </c:yVal>
          <c:smooth val="0"/>
          <c:extLst>
            <c:ext xmlns:c15="http://schemas.microsoft.com/office/drawing/2012/chart" uri="{02D57815-91ED-43cb-92C2-25804820EDAC}">
              <c15:datalabelsRange>
                <c15:f>Sheet1!$A$2:$A$21</c15:f>
                <c15:dlblRangeCache>
                  <c:ptCount val="20"/>
                  <c:pt idx="0">
                    <c:v>Ensuring ethical employment practices, incl. supply chains</c:v>
                  </c:pt>
                  <c:pt idx="1">
                    <c:v>Taking responsibility when things go wrong</c:v>
                  </c:pt>
                  <c:pt idx="2">
                    <c:v>Its action on climate change</c:v>
                  </c:pt>
                  <c:pt idx="3">
                    <c:v>Behaving ethically and trying to do the right thing</c:v>
                  </c:pt>
                  <c:pt idx="4">
                    <c:v>Its goals and ambitions for improving the environment.</c:v>
                  </c:pt>
                  <c:pt idx="5">
                    <c:v>Promoting the use of renewable energy sources</c:v>
                  </c:pt>
                  <c:pt idx="6">
                    <c:v>Ensuring services are accessible to everyone who needs them</c:v>
                  </c:pt>
                  <c:pt idx="7">
                    <c:v>Being transparent in decision-making</c:v>
                  </c:pt>
                  <c:pt idx="8">
                    <c:v>Its environmental regulation and policies</c:v>
                  </c:pt>
                  <c:pt idx="9">
                    <c:v>Tackling poverty in the community</c:v>
                  </c:pt>
                </c15:dlblRangeCache>
              </c15:datalabelsRange>
            </c:ext>
            <c:ext xmlns:c16="http://schemas.microsoft.com/office/drawing/2014/chart" uri="{C3380CC4-5D6E-409C-BE32-E72D297353CC}">
              <c16:uniqueId val="{00000014-FBD3-4933-AF48-FBD1150197B5}"/>
            </c:ext>
          </c:extLst>
        </c:ser>
        <c:dLbls>
          <c:dLblPos val="r"/>
          <c:showLegendKey val="0"/>
          <c:showVal val="1"/>
          <c:showCatName val="0"/>
          <c:showSerName val="0"/>
          <c:showPercent val="0"/>
          <c:showBubbleSize val="0"/>
        </c:dLbls>
        <c:axId val="802061040"/>
        <c:axId val="802061600"/>
      </c:scatterChart>
      <c:valAx>
        <c:axId val="802061040"/>
        <c:scaling>
          <c:orientation val="minMax"/>
          <c:max val="0.15000000000000002"/>
          <c:min val="0"/>
        </c:scaling>
        <c:delete val="0"/>
        <c:axPos val="b"/>
        <c:majorGridlines>
          <c:spPr>
            <a:ln w="9525" cap="flat" cmpd="sng" algn="ctr">
              <a:solidFill>
                <a:srgbClr val="ACACAC"/>
              </a:solidFill>
              <a:round/>
            </a:ln>
            <a:effectLst/>
          </c:spPr>
        </c:majorGridlines>
        <c:numFmt formatCode="0%" sourceLinked="0"/>
        <c:majorTickMark val="out"/>
        <c:minorTickMark val="none"/>
        <c:tickLblPos val="nextTo"/>
        <c:spPr>
          <a:noFill/>
          <a:ln w="9525" cap="flat" cmpd="sng" algn="ctr">
            <a:solidFill>
              <a:srgbClr val="ACACAC"/>
            </a:solidFill>
            <a:round/>
          </a:ln>
          <a:effectLst/>
        </c:spPr>
        <c:txPr>
          <a:bodyPr rot="-60000000" spcFirstLastPara="1" vertOverflow="ellipsis" vert="horz" wrap="square" anchor="ctr" anchorCtr="1"/>
          <a:lstStyle/>
          <a:p>
            <a:pPr>
              <a:defRPr sz="900" b="0" i="0" u="none" strike="noStrike" kern="1200" baseline="0">
                <a:solidFill>
                  <a:srgbClr val="080808"/>
                </a:solidFill>
                <a:latin typeface="+mn-lt"/>
                <a:ea typeface="+mn-ea"/>
                <a:cs typeface="+mn-cs"/>
              </a:defRPr>
            </a:pPr>
            <a:endParaRPr lang="fr-FR"/>
          </a:p>
        </c:txPr>
        <c:crossAx val="802061600"/>
        <c:crosses val="autoZero"/>
        <c:crossBetween val="midCat"/>
        <c:majorUnit val="5.000000000000001E-2"/>
      </c:valAx>
      <c:valAx>
        <c:axId val="802061600"/>
        <c:scaling>
          <c:orientation val="minMax"/>
          <c:max val="6"/>
          <c:min val="4"/>
        </c:scaling>
        <c:delete val="0"/>
        <c:axPos val="l"/>
        <c:majorGridlines>
          <c:spPr>
            <a:ln w="9525" cap="flat" cmpd="sng" algn="ctr">
              <a:solidFill>
                <a:srgbClr val="ACACAC"/>
              </a:solidFill>
              <a:round/>
            </a:ln>
            <a:effectLst/>
          </c:spPr>
        </c:majorGridlines>
        <c:numFmt formatCode="0.0" sourceLinked="1"/>
        <c:majorTickMark val="out"/>
        <c:minorTickMark val="none"/>
        <c:tickLblPos val="nextTo"/>
        <c:spPr>
          <a:noFill/>
          <a:ln w="9525" cap="flat" cmpd="sng" algn="ctr">
            <a:solidFill>
              <a:srgbClr val="ACACAC"/>
            </a:solidFill>
            <a:round/>
          </a:ln>
          <a:effectLst/>
        </c:spPr>
        <c:txPr>
          <a:bodyPr rot="-60000000" spcFirstLastPara="1" vertOverflow="ellipsis" vert="horz" wrap="square" anchor="ctr" anchorCtr="1"/>
          <a:lstStyle/>
          <a:p>
            <a:pPr>
              <a:defRPr sz="900" b="0" i="0" u="none" strike="noStrike" kern="1200" baseline="0">
                <a:solidFill>
                  <a:srgbClr val="080808"/>
                </a:solidFill>
                <a:latin typeface="+mn-lt"/>
                <a:ea typeface="+mn-ea"/>
                <a:cs typeface="+mn-cs"/>
              </a:defRPr>
            </a:pPr>
            <a:endParaRPr lang="fr-FR"/>
          </a:p>
        </c:txPr>
        <c:crossAx val="802061040"/>
        <c:crosses val="autoZero"/>
        <c:crossBetween val="midCat"/>
        <c:majorUnit val="0.5"/>
        <c:minorUnit val="0.5"/>
      </c:valAx>
      <c:spPr>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18900000" scaled="1"/>
          <a:tileRect/>
        </a:gradFill>
        <a:ln>
          <a:noFill/>
        </a:ln>
        <a:effectLst/>
      </c:spPr>
    </c:plotArea>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2008287569759285E-2"/>
          <c:y val="1.7630677123821228E-2"/>
          <c:w val="0.9739652483275113"/>
          <c:h val="0.91557421418716245"/>
        </c:manualLayout>
      </c:layout>
      <c:scatterChart>
        <c:scatterStyle val="lineMarker"/>
        <c:varyColors val="0"/>
        <c:ser>
          <c:idx val="0"/>
          <c:order val="0"/>
          <c:spPr>
            <a:ln w="28575" cap="rnd">
              <a:noFill/>
              <a:round/>
            </a:ln>
            <a:effectLst/>
          </c:spPr>
          <c:marker>
            <c:symbol val="circle"/>
            <c:size val="5"/>
            <c:spPr>
              <a:solidFill>
                <a:schemeClr val="accent1"/>
              </a:solidFill>
              <a:ln w="9525">
                <a:solidFill>
                  <a:schemeClr val="accent1"/>
                </a:solidFill>
              </a:ln>
              <a:effectLst/>
            </c:spPr>
          </c:marker>
          <c:dLbls>
            <c:dLbl>
              <c:idx val="0"/>
              <c:layout>
                <c:manualLayout>
                  <c:x val="-2.6074543571006872E-2"/>
                  <c:y val="-8.489233203065813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mn-lt"/>
                        <a:ea typeface="+mn-ea"/>
                        <a:cs typeface="+mn-cs"/>
                      </a:defRPr>
                    </a:pPr>
                    <a:fld id="{154A1B11-0B24-4B9A-9F3B-DC893DAF392C}" type="CELLRANGE">
                      <a:rPr lang="en-US" sz="1000"/>
                      <a:pPr>
                        <a:defRPr sz="1000">
                          <a:solidFill>
                            <a:schemeClr val="tx1"/>
                          </a:solidFill>
                        </a:defRPr>
                      </a:pPr>
                      <a:t>[PLAGECELL]</a:t>
                    </a:fld>
                    <a:endParaRPr lang="fr-FR"/>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mn-lt"/>
                      <a:ea typeface="+mn-ea"/>
                      <a:cs typeface="+mn-cs"/>
                    </a:defRPr>
                  </a:pPr>
                  <a:endParaRPr lang="fr-FR"/>
                </a:p>
              </c:txPr>
              <c:dLblPos val="r"/>
              <c:showLegendKey val="0"/>
              <c:showVal val="1"/>
              <c:showCatName val="1"/>
              <c:showSerName val="1"/>
              <c:showPercent val="0"/>
              <c:showBubbleSize val="0"/>
              <c:extLst>
                <c:ext xmlns:c15="http://schemas.microsoft.com/office/drawing/2012/chart" uri="{CE6537A1-D6FC-4f65-9D91-7224C49458BB}">
                  <c15:layout>
                    <c:manualLayout>
                      <c:w val="0.1534306528689027"/>
                      <c:h val="0.14893915775678568"/>
                    </c:manualLayout>
                  </c15:layout>
                  <c15:dlblFieldTable/>
                  <c15:showDataLabelsRange val="1"/>
                </c:ext>
                <c:ext xmlns:c16="http://schemas.microsoft.com/office/drawing/2014/chart" uri="{C3380CC4-5D6E-409C-BE32-E72D297353CC}">
                  <c16:uniqueId val="{00000000-FBD3-4933-AF48-FBD1150197B5}"/>
                </c:ext>
              </c:extLst>
            </c:dLbl>
            <c:dLbl>
              <c:idx val="1"/>
              <c:layout>
                <c:manualLayout>
                  <c:x val="-1.1788678110344982E-2"/>
                  <c:y val="-1.3292324817562751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mn-lt"/>
                        <a:ea typeface="+mn-ea"/>
                        <a:cs typeface="+mn-cs"/>
                      </a:defRPr>
                    </a:pPr>
                    <a:fld id="{52741141-3164-4FF0-81AA-403F57DDE1A8}" type="CELLRANGE">
                      <a:rPr lang="en-US" sz="1000"/>
                      <a:pPr>
                        <a:defRPr sz="1000">
                          <a:solidFill>
                            <a:schemeClr val="tx1"/>
                          </a:solidFill>
                        </a:defRPr>
                      </a:pPr>
                      <a:t>[PLAGECELL]</a:t>
                    </a:fld>
                    <a:endParaRPr lang="fr-FR"/>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mn-lt"/>
                      <a:ea typeface="+mn-ea"/>
                      <a:cs typeface="+mn-cs"/>
                    </a:defRPr>
                  </a:pPr>
                  <a:endParaRPr lang="fr-FR"/>
                </a:p>
              </c:txPr>
              <c:dLblPos val="r"/>
              <c:showLegendKey val="0"/>
              <c:showVal val="1"/>
              <c:showCatName val="1"/>
              <c:showSerName val="1"/>
              <c:showPercent val="0"/>
              <c:showBubbleSize val="0"/>
              <c:extLst>
                <c:ext xmlns:c15="http://schemas.microsoft.com/office/drawing/2012/chart" uri="{CE6537A1-D6FC-4f65-9D91-7224C49458BB}">
                  <c15:layout>
                    <c:manualLayout>
                      <c:w val="0.20960266449823442"/>
                      <c:h val="0.14434261561817005"/>
                    </c:manualLayout>
                  </c15:layout>
                  <c15:dlblFieldTable/>
                  <c15:showDataLabelsRange val="1"/>
                </c:ext>
                <c:ext xmlns:c16="http://schemas.microsoft.com/office/drawing/2014/chart" uri="{C3380CC4-5D6E-409C-BE32-E72D297353CC}">
                  <c16:uniqueId val="{00000001-FBD3-4933-AF48-FBD1150197B5}"/>
                </c:ext>
              </c:extLst>
            </c:dLbl>
            <c:dLbl>
              <c:idx val="2"/>
              <c:layout>
                <c:manualLayout>
                  <c:x val="-9.0440054359328531E-2"/>
                  <c:y val="6.9993482932507275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mn-lt"/>
                        <a:ea typeface="+mn-ea"/>
                        <a:cs typeface="+mn-cs"/>
                      </a:defRPr>
                    </a:pPr>
                    <a:fld id="{21095D49-1C3B-4A07-AA05-A15F7176CE0A}" type="CELLRANGE">
                      <a:rPr lang="en-US" sz="1000"/>
                      <a:pPr>
                        <a:defRPr sz="1000">
                          <a:solidFill>
                            <a:schemeClr val="tx1"/>
                          </a:solidFill>
                        </a:defRPr>
                      </a:pPr>
                      <a:t>[PLAGECELL]</a:t>
                    </a:fld>
                    <a:endParaRPr lang="fr-FR"/>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mn-lt"/>
                      <a:ea typeface="+mn-ea"/>
                      <a:cs typeface="+mn-cs"/>
                    </a:defRPr>
                  </a:pPr>
                  <a:endParaRPr lang="fr-FR"/>
                </a:p>
              </c:txPr>
              <c:dLblPos val="r"/>
              <c:showLegendKey val="0"/>
              <c:showVal val="1"/>
              <c:showCatName val="1"/>
              <c:showSerName val="1"/>
              <c:showPercent val="0"/>
              <c:showBubbleSize val="0"/>
              <c:extLst>
                <c:ext xmlns:c15="http://schemas.microsoft.com/office/drawing/2012/chart" uri="{CE6537A1-D6FC-4f65-9D91-7224C49458BB}">
                  <c15:layout>
                    <c:manualLayout>
                      <c:w val="0.16909215354626872"/>
                      <c:h val="0.16603914071092252"/>
                    </c:manualLayout>
                  </c15:layout>
                  <c15:dlblFieldTable/>
                  <c15:showDataLabelsRange val="1"/>
                </c:ext>
                <c:ext xmlns:c16="http://schemas.microsoft.com/office/drawing/2014/chart" uri="{C3380CC4-5D6E-409C-BE32-E72D297353CC}">
                  <c16:uniqueId val="{00000002-FBD3-4933-AF48-FBD1150197B5}"/>
                </c:ext>
              </c:extLst>
            </c:dLbl>
            <c:dLbl>
              <c:idx val="3"/>
              <c:layout>
                <c:manualLayout>
                  <c:x val="-0.21169605560691979"/>
                  <c:y val="1.8823692211264911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mn-lt"/>
                        <a:ea typeface="+mn-ea"/>
                        <a:cs typeface="+mn-cs"/>
                      </a:defRPr>
                    </a:pPr>
                    <a:fld id="{53CBFE2B-42BA-436A-BF5E-57CE8E1A9A6C}" type="CELLRANGE">
                      <a:rPr lang="en-US" sz="1000"/>
                      <a:pPr>
                        <a:defRPr sz="1000">
                          <a:solidFill>
                            <a:schemeClr val="tx1"/>
                          </a:solidFill>
                        </a:defRPr>
                      </a:pPr>
                      <a:t>[PLAGECELL]</a:t>
                    </a:fld>
                    <a:endParaRPr lang="fr-FR"/>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mn-lt"/>
                      <a:ea typeface="+mn-ea"/>
                      <a:cs typeface="+mn-cs"/>
                    </a:defRPr>
                  </a:pPr>
                  <a:endParaRPr lang="fr-FR"/>
                </a:p>
              </c:txPr>
              <c:dLblPos val="r"/>
              <c:showLegendKey val="0"/>
              <c:showVal val="1"/>
              <c:showCatName val="1"/>
              <c:showSerName val="1"/>
              <c:showPercent val="0"/>
              <c:showBubbleSize val="0"/>
              <c:extLst>
                <c:ext xmlns:c15="http://schemas.microsoft.com/office/drawing/2012/chart" uri="{CE6537A1-D6FC-4f65-9D91-7224C49458BB}">
                  <c15:layout>
                    <c:manualLayout>
                      <c:w val="0.21456841143773744"/>
                      <c:h val="0.16354456229319375"/>
                    </c:manualLayout>
                  </c15:layout>
                  <c15:dlblFieldTable/>
                  <c15:showDataLabelsRange val="1"/>
                </c:ext>
                <c:ext xmlns:c16="http://schemas.microsoft.com/office/drawing/2014/chart" uri="{C3380CC4-5D6E-409C-BE32-E72D297353CC}">
                  <c16:uniqueId val="{00000003-FBD3-4933-AF48-FBD1150197B5}"/>
                </c:ext>
              </c:extLst>
            </c:dLbl>
            <c:dLbl>
              <c:idx val="4"/>
              <c:layout>
                <c:manualLayout>
                  <c:x val="-2.4014570082318738E-2"/>
                  <c:y val="-1.1079141924534233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mn-lt"/>
                        <a:ea typeface="+mn-ea"/>
                        <a:cs typeface="+mn-cs"/>
                      </a:defRPr>
                    </a:pPr>
                    <a:fld id="{1DA4D424-8C74-4D96-8EB6-DF9F5DE1CFE6}" type="CELLRANGE">
                      <a:rPr lang="en-US" sz="1000"/>
                      <a:pPr>
                        <a:defRPr sz="1000">
                          <a:solidFill>
                            <a:schemeClr val="tx1"/>
                          </a:solidFill>
                        </a:defRPr>
                      </a:pPr>
                      <a:t>[PLAGECELL]</a:t>
                    </a:fld>
                    <a:endParaRPr lang="fr-FR"/>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mn-lt"/>
                      <a:ea typeface="+mn-ea"/>
                      <a:cs typeface="+mn-cs"/>
                    </a:defRPr>
                  </a:pPr>
                  <a:endParaRPr lang="fr-FR"/>
                </a:p>
              </c:txPr>
              <c:dLblPos val="r"/>
              <c:showLegendKey val="0"/>
              <c:showVal val="1"/>
              <c:showCatName val="1"/>
              <c:showSerName val="1"/>
              <c:showPercent val="0"/>
              <c:showBubbleSize val="0"/>
              <c:extLst>
                <c:ext xmlns:c15="http://schemas.microsoft.com/office/drawing/2012/chart" uri="{CE6537A1-D6FC-4f65-9D91-7224C49458BB}">
                  <c15:layout>
                    <c:manualLayout>
                      <c:w val="0.1959542401390173"/>
                      <c:h val="0.13966203827648765"/>
                    </c:manualLayout>
                  </c15:layout>
                  <c15:dlblFieldTable/>
                  <c15:showDataLabelsRange val="1"/>
                </c:ext>
                <c:ext xmlns:c16="http://schemas.microsoft.com/office/drawing/2014/chart" uri="{C3380CC4-5D6E-409C-BE32-E72D297353CC}">
                  <c16:uniqueId val="{00000004-FBD3-4933-AF48-FBD1150197B5}"/>
                </c:ext>
              </c:extLst>
            </c:dLbl>
            <c:dLbl>
              <c:idx val="5"/>
              <c:layout>
                <c:manualLayout>
                  <c:x val="-3.0760195158900782E-2"/>
                  <c:y val="-5.1618323426515032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mn-lt"/>
                        <a:ea typeface="+mn-ea"/>
                        <a:cs typeface="+mn-cs"/>
                      </a:defRPr>
                    </a:pPr>
                    <a:fld id="{BD3AD829-3F41-4CFC-B44A-CB5BD9BE9E02}" type="CELLRANGE">
                      <a:rPr lang="en-US" sz="1000"/>
                      <a:pPr>
                        <a:defRPr sz="1000">
                          <a:solidFill>
                            <a:schemeClr val="tx1"/>
                          </a:solidFill>
                        </a:defRPr>
                      </a:pPr>
                      <a:t>[PLAGECELL]</a:t>
                    </a:fld>
                    <a:endParaRPr lang="fr-FR"/>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mn-lt"/>
                      <a:ea typeface="+mn-ea"/>
                      <a:cs typeface="+mn-cs"/>
                    </a:defRPr>
                  </a:pPr>
                  <a:endParaRPr lang="fr-FR"/>
                </a:p>
              </c:txPr>
              <c:dLblPos val="r"/>
              <c:showLegendKey val="0"/>
              <c:showVal val="1"/>
              <c:showCatName val="1"/>
              <c:showSerName val="1"/>
              <c:showPercent val="0"/>
              <c:showBubbleSize val="0"/>
              <c:extLst>
                <c:ext xmlns:c15="http://schemas.microsoft.com/office/drawing/2012/chart" uri="{CE6537A1-D6FC-4f65-9D91-7224C49458BB}">
                  <c15:layout>
                    <c:manualLayout>
                      <c:w val="0.17718923637082218"/>
                      <c:h val="0.15098667548688574"/>
                    </c:manualLayout>
                  </c15:layout>
                  <c15:dlblFieldTable/>
                  <c15:showDataLabelsRange val="1"/>
                </c:ext>
                <c:ext xmlns:c16="http://schemas.microsoft.com/office/drawing/2014/chart" uri="{C3380CC4-5D6E-409C-BE32-E72D297353CC}">
                  <c16:uniqueId val="{00000005-FBD3-4933-AF48-FBD1150197B5}"/>
                </c:ext>
              </c:extLst>
            </c:dLbl>
            <c:dLbl>
              <c:idx val="6"/>
              <c:layout>
                <c:manualLayout>
                  <c:x val="-0.1565503547837323"/>
                  <c:y val="-3.5700731308595572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mn-lt"/>
                        <a:ea typeface="+mn-ea"/>
                        <a:cs typeface="+mn-cs"/>
                      </a:defRPr>
                    </a:pPr>
                    <a:fld id="{1365826D-52A6-42FE-9426-91252C0DC972}" type="CELLRANGE">
                      <a:rPr lang="en-US" sz="1000"/>
                      <a:pPr>
                        <a:defRPr sz="1000">
                          <a:solidFill>
                            <a:schemeClr val="tx1"/>
                          </a:solidFill>
                        </a:defRPr>
                      </a:pPr>
                      <a:t>[PLAGECELL]</a:t>
                    </a:fld>
                    <a:endParaRPr lang="fr-FR"/>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mn-lt"/>
                      <a:ea typeface="+mn-ea"/>
                      <a:cs typeface="+mn-cs"/>
                    </a:defRPr>
                  </a:pPr>
                  <a:endParaRPr lang="fr-FR"/>
                </a:p>
              </c:txPr>
              <c:dLblPos val="r"/>
              <c:showLegendKey val="0"/>
              <c:showVal val="1"/>
              <c:showCatName val="1"/>
              <c:showSerName val="1"/>
              <c:showPercent val="0"/>
              <c:showBubbleSize val="0"/>
              <c:extLst>
                <c:ext xmlns:c15="http://schemas.microsoft.com/office/drawing/2012/chart" uri="{CE6537A1-D6FC-4f65-9D91-7224C49458BB}">
                  <c15:layout>
                    <c:manualLayout>
                      <c:w val="0.15413019504750869"/>
                      <c:h val="0.1295349835776004"/>
                    </c:manualLayout>
                  </c15:layout>
                  <c15:dlblFieldTable/>
                  <c15:showDataLabelsRange val="1"/>
                </c:ext>
                <c:ext xmlns:c16="http://schemas.microsoft.com/office/drawing/2014/chart" uri="{C3380CC4-5D6E-409C-BE32-E72D297353CC}">
                  <c16:uniqueId val="{00000006-FBD3-4933-AF48-FBD1150197B5}"/>
                </c:ext>
              </c:extLst>
            </c:dLbl>
            <c:dLbl>
              <c:idx val="7"/>
              <c:layout>
                <c:manualLayout>
                  <c:x val="-0.2005589653904849"/>
                  <c:y val="-3.8331396697612201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mn-lt"/>
                        <a:ea typeface="+mn-ea"/>
                        <a:cs typeface="+mn-cs"/>
                      </a:defRPr>
                    </a:pPr>
                    <a:fld id="{45681777-E72D-457F-9659-9C745AB17254}" type="CELLRANGE">
                      <a:rPr lang="en-US" sz="1000"/>
                      <a:pPr>
                        <a:defRPr sz="1000">
                          <a:solidFill>
                            <a:schemeClr val="tx1"/>
                          </a:solidFill>
                        </a:defRPr>
                      </a:pPr>
                      <a:t>[PLAGECELL]</a:t>
                    </a:fld>
                    <a:endParaRPr lang="fr-FR"/>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mn-lt"/>
                      <a:ea typeface="+mn-ea"/>
                      <a:cs typeface="+mn-cs"/>
                    </a:defRPr>
                  </a:pPr>
                  <a:endParaRPr lang="fr-FR"/>
                </a:p>
              </c:txPr>
              <c:dLblPos val="r"/>
              <c:showLegendKey val="0"/>
              <c:showVal val="1"/>
              <c:showCatName val="1"/>
              <c:showSerName val="1"/>
              <c:showPercent val="0"/>
              <c:showBubbleSize val="0"/>
              <c:extLst>
                <c:ext xmlns:c15="http://schemas.microsoft.com/office/drawing/2012/chart" uri="{CE6537A1-D6FC-4f65-9D91-7224C49458BB}">
                  <c15:layout>
                    <c:manualLayout>
                      <c:w val="0.20797723146157532"/>
                      <c:h val="0.11991378748967241"/>
                    </c:manualLayout>
                  </c15:layout>
                  <c15:dlblFieldTable/>
                  <c15:showDataLabelsRange val="1"/>
                </c:ext>
                <c:ext xmlns:c16="http://schemas.microsoft.com/office/drawing/2014/chart" uri="{C3380CC4-5D6E-409C-BE32-E72D297353CC}">
                  <c16:uniqueId val="{00000007-FBD3-4933-AF48-FBD1150197B5}"/>
                </c:ext>
              </c:extLst>
            </c:dLbl>
            <c:dLbl>
              <c:idx val="8"/>
              <c:layout>
                <c:manualLayout>
                  <c:x val="-0.26060775511568068"/>
                  <c:y val="2.9853612724408937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mn-lt"/>
                        <a:ea typeface="+mn-ea"/>
                        <a:cs typeface="+mn-cs"/>
                      </a:defRPr>
                    </a:pPr>
                    <a:fld id="{E754D28E-FCBB-4661-9901-BE2B916841C5}" type="CELLRANGE">
                      <a:rPr lang="en-US" sz="1000"/>
                      <a:pPr>
                        <a:defRPr sz="1000">
                          <a:solidFill>
                            <a:schemeClr val="tx1"/>
                          </a:solidFill>
                        </a:defRPr>
                      </a:pPr>
                      <a:t>[PLAGECELL]</a:t>
                    </a:fld>
                    <a:endParaRPr lang="fr-FR"/>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mn-lt"/>
                      <a:ea typeface="+mn-ea"/>
                      <a:cs typeface="+mn-cs"/>
                    </a:defRPr>
                  </a:pPr>
                  <a:endParaRPr lang="fr-FR"/>
                </a:p>
              </c:txPr>
              <c:dLblPos val="r"/>
              <c:showLegendKey val="0"/>
              <c:showVal val="1"/>
              <c:showCatName val="1"/>
              <c:showSerName val="1"/>
              <c:showPercent val="0"/>
              <c:showBubbleSize val="0"/>
              <c:extLst>
                <c:ext xmlns:c15="http://schemas.microsoft.com/office/drawing/2012/chart" uri="{CE6537A1-D6FC-4f65-9D91-7224C49458BB}">
                  <c15:layout>
                    <c:manualLayout>
                      <c:w val="0.25203925456428994"/>
                      <c:h val="0.13540594055376251"/>
                    </c:manualLayout>
                  </c15:layout>
                  <c15:dlblFieldTable/>
                  <c15:showDataLabelsRange val="1"/>
                </c:ext>
                <c:ext xmlns:c16="http://schemas.microsoft.com/office/drawing/2014/chart" uri="{C3380CC4-5D6E-409C-BE32-E72D297353CC}">
                  <c16:uniqueId val="{00000008-FBD3-4933-AF48-FBD1150197B5}"/>
                </c:ext>
              </c:extLst>
            </c:dLbl>
            <c:dLbl>
              <c:idx val="9"/>
              <c:layout>
                <c:manualLayout>
                  <c:x val="-0.2095061989685095"/>
                  <c:y val="1.9008495081419982E-2"/>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mn-lt"/>
                        <a:ea typeface="+mn-ea"/>
                        <a:cs typeface="+mn-cs"/>
                      </a:defRPr>
                    </a:pPr>
                    <a:fld id="{D6FD6437-0BC9-4779-93B2-6D8DD17C651B}" type="CELLRANGE">
                      <a:rPr lang="en-US" sz="1000"/>
                      <a:pPr>
                        <a:defRPr sz="1000">
                          <a:solidFill>
                            <a:schemeClr val="tx1"/>
                          </a:solidFill>
                        </a:defRPr>
                      </a:pPr>
                      <a:t>[PLAGECELL]</a:t>
                    </a:fld>
                    <a:endParaRPr lang="fr-FR"/>
                  </a:p>
                </c:rich>
              </c:tx>
              <c:spPr>
                <a:noFill/>
                <a:ln>
                  <a:noFill/>
                </a:ln>
                <a:effectLst/>
              </c:spPr>
              <c:txPr>
                <a:bodyPr rot="0" spcFirstLastPara="1" vertOverflow="ellipsis" vert="horz" wrap="square" lIns="38100" tIns="19050" rIns="38100" bIns="19050" anchor="ctr" anchorCtr="1">
                  <a:noAutofit/>
                </a:bodyPr>
                <a:lstStyle/>
                <a:p>
                  <a:pPr>
                    <a:defRPr sz="1000" b="0" i="0" u="none" strike="noStrike" kern="1200" baseline="0">
                      <a:solidFill>
                        <a:schemeClr val="tx1"/>
                      </a:solidFill>
                      <a:latin typeface="+mn-lt"/>
                      <a:ea typeface="+mn-ea"/>
                      <a:cs typeface="+mn-cs"/>
                    </a:defRPr>
                  </a:pPr>
                  <a:endParaRPr lang="fr-FR"/>
                </a:p>
              </c:txPr>
              <c:dLblPos val="r"/>
              <c:showLegendKey val="0"/>
              <c:showVal val="1"/>
              <c:showCatName val="1"/>
              <c:showSerName val="1"/>
              <c:showPercent val="0"/>
              <c:showBubbleSize val="0"/>
              <c:extLst>
                <c:ext xmlns:c15="http://schemas.microsoft.com/office/drawing/2012/chart" uri="{CE6537A1-D6FC-4f65-9D91-7224C49458BB}">
                  <c15:layout>
                    <c:manualLayout>
                      <c:w val="0.20177547815044614"/>
                      <c:h val="0.10786840509399635"/>
                    </c:manualLayout>
                  </c15:layout>
                  <c15:dlblFieldTable/>
                  <c15:showDataLabelsRange val="1"/>
                </c:ext>
                <c:ext xmlns:c16="http://schemas.microsoft.com/office/drawing/2014/chart" uri="{C3380CC4-5D6E-409C-BE32-E72D297353CC}">
                  <c16:uniqueId val="{00000009-FBD3-4933-AF48-FBD1150197B5}"/>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mn-cs"/>
                  </a:defRPr>
                </a:pPr>
                <a:endParaRPr lang="fr-FR"/>
              </a:p>
            </c:txPr>
            <c:dLblPos val="r"/>
            <c:showLegendKey val="0"/>
            <c:showVal val="1"/>
            <c:showCatName val="1"/>
            <c:showSerName val="1"/>
            <c:showPercent val="0"/>
            <c:showBubbleSize val="0"/>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xVal>
            <c:numRef>
              <c:f>Sheet1!$B$2:$B$11</c:f>
              <c:numCache>
                <c:formatCode>0</c:formatCode>
                <c:ptCount val="10"/>
                <c:pt idx="0">
                  <c:v>13.507061296563624</c:v>
                </c:pt>
                <c:pt idx="1">
                  <c:v>11.595737297532954</c:v>
                </c:pt>
                <c:pt idx="2">
                  <c:v>10.775216263518605</c:v>
                </c:pt>
                <c:pt idx="3">
                  <c:v>10.609739344024851</c:v>
                </c:pt>
                <c:pt idx="4">
                  <c:v>8.6822630115361186</c:v>
                </c:pt>
                <c:pt idx="5">
                  <c:v>7.2583361795733321</c:v>
                </c:pt>
                <c:pt idx="6">
                  <c:v>6.2749304096339467</c:v>
                </c:pt>
                <c:pt idx="7">
                  <c:v>5.3173138363783545</c:v>
                </c:pt>
                <c:pt idx="8">
                  <c:v>5.1036451945171839</c:v>
                </c:pt>
                <c:pt idx="9">
                  <c:v>5.0138533022856606</c:v>
                </c:pt>
              </c:numCache>
            </c:numRef>
          </c:xVal>
          <c:yVal>
            <c:numRef>
              <c:f>Sheet1!$C$2:$C$11</c:f>
              <c:numCache>
                <c:formatCode>0.0</c:formatCode>
                <c:ptCount val="10"/>
                <c:pt idx="0">
                  <c:v>5.1184152384850004</c:v>
                </c:pt>
                <c:pt idx="1">
                  <c:v>5.3730940497389996</c:v>
                </c:pt>
                <c:pt idx="2">
                  <c:v>5.2304464533079997</c:v>
                </c:pt>
                <c:pt idx="3">
                  <c:v>5.3453407388379999</c:v>
                </c:pt>
                <c:pt idx="4">
                  <c:v>5.4595806091580004</c:v>
                </c:pt>
                <c:pt idx="5">
                  <c:v>5.5598622405839997</c:v>
                </c:pt>
                <c:pt idx="6">
                  <c:v>5.5294455047910001</c:v>
                </c:pt>
                <c:pt idx="7">
                  <c:v>5.3483130127910004</c:v>
                </c:pt>
                <c:pt idx="8">
                  <c:v>5.1618975663480002</c:v>
                </c:pt>
                <c:pt idx="9">
                  <c:v>5.2896818919750004</c:v>
                </c:pt>
              </c:numCache>
            </c:numRef>
          </c:yVal>
          <c:smooth val="0"/>
          <c:extLst>
            <c:ext xmlns:c15="http://schemas.microsoft.com/office/drawing/2012/chart" uri="{02D57815-91ED-43cb-92C2-25804820EDAC}">
              <c15:datalabelsRange>
                <c15:f>Sheet1!$A$2:$A$21</c15:f>
                <c15:dlblRangeCache>
                  <c:ptCount val="20"/>
                  <c:pt idx="0">
                    <c:v>Genuinely working towards being carbon neutral</c:v>
                  </c:pt>
                  <c:pt idx="1">
                    <c:v>Behaving responsibly in communities in which they operate</c:v>
                  </c:pt>
                  <c:pt idx="2">
                    <c:v>Actively trying to minimise their environmental impact</c:v>
                  </c:pt>
                  <c:pt idx="3">
                    <c:v>Having ethical employment practices, incl. supply chains</c:v>
                  </c:pt>
                  <c:pt idx="4">
                    <c:v>Ensuring strong risk management practices</c:v>
                  </c:pt>
                  <c:pt idx="5">
                    <c:v>Listening to customers and taking their views into account</c:v>
                  </c:pt>
                  <c:pt idx="6">
                    <c:v>Promoting equality and diversity in the workforce</c:v>
                  </c:pt>
                  <c:pt idx="7">
                    <c:v>Having responsible waste management practices</c:v>
                  </c:pt>
                  <c:pt idx="8">
                    <c:v>Responsible and sustainable use of natural resources</c:v>
                  </c:pt>
                  <c:pt idx="9">
                    <c:v>Behaving ethically and trying to do the right thing</c:v>
                  </c:pt>
                  <c:pt idx="13">
                    <c:v>4</c:v>
                  </c:pt>
                  <c:pt idx="14">
                    <c:v>4</c:v>
                  </c:pt>
                  <c:pt idx="15">
                    <c:v>5</c:v>
                  </c:pt>
                  <c:pt idx="16">
                    <c:v>6</c:v>
                  </c:pt>
                  <c:pt idx="17">
                    <c:v>8</c:v>
                  </c:pt>
                  <c:pt idx="18">
                    <c:v>9</c:v>
                  </c:pt>
                  <c:pt idx="19">
                    <c:v>12</c:v>
                  </c:pt>
                </c15:dlblRangeCache>
              </c15:datalabelsRange>
            </c:ext>
            <c:ext xmlns:c16="http://schemas.microsoft.com/office/drawing/2014/chart" uri="{C3380CC4-5D6E-409C-BE32-E72D297353CC}">
              <c16:uniqueId val="{00000014-FBD3-4933-AF48-FBD1150197B5}"/>
            </c:ext>
          </c:extLst>
        </c:ser>
        <c:dLbls>
          <c:dLblPos val="r"/>
          <c:showLegendKey val="0"/>
          <c:showVal val="1"/>
          <c:showCatName val="0"/>
          <c:showSerName val="0"/>
          <c:showPercent val="0"/>
          <c:showBubbleSize val="0"/>
        </c:dLbls>
        <c:axId val="802061040"/>
        <c:axId val="802061600"/>
      </c:scatterChart>
      <c:valAx>
        <c:axId val="802061040"/>
        <c:scaling>
          <c:orientation val="minMax"/>
          <c:max val="15"/>
          <c:min val="0"/>
        </c:scaling>
        <c:delete val="0"/>
        <c:axPos val="b"/>
        <c:majorGridlines>
          <c:spPr>
            <a:ln w="9525" cap="flat" cmpd="sng" algn="ctr">
              <a:solidFill>
                <a:srgbClr val="ACACAC"/>
              </a:solidFill>
              <a:round/>
            </a:ln>
            <a:effectLst/>
          </c:spPr>
        </c:majorGridlines>
        <c:numFmt formatCode="0" sourceLinked="1"/>
        <c:majorTickMark val="out"/>
        <c:minorTickMark val="none"/>
        <c:tickLblPos val="nextTo"/>
        <c:spPr>
          <a:noFill/>
          <a:ln w="9525" cap="flat" cmpd="sng" algn="ctr">
            <a:solidFill>
              <a:srgbClr val="ACACAC"/>
            </a:solidFill>
            <a:round/>
          </a:ln>
          <a:effectLst/>
        </c:spPr>
        <c:txPr>
          <a:bodyPr rot="-60000000" spcFirstLastPara="1" vertOverflow="ellipsis" vert="horz" wrap="square" anchor="ctr" anchorCtr="1"/>
          <a:lstStyle/>
          <a:p>
            <a:pPr>
              <a:defRPr sz="900" b="0" i="0" u="none" strike="noStrike" kern="1200" baseline="0">
                <a:solidFill>
                  <a:srgbClr val="080808"/>
                </a:solidFill>
                <a:latin typeface="+mn-lt"/>
                <a:ea typeface="+mn-ea"/>
                <a:cs typeface="+mn-cs"/>
              </a:defRPr>
            </a:pPr>
            <a:endParaRPr lang="fr-FR"/>
          </a:p>
        </c:txPr>
        <c:crossAx val="802061600"/>
        <c:crosses val="autoZero"/>
        <c:crossBetween val="midCat"/>
        <c:majorUnit val="5"/>
      </c:valAx>
      <c:valAx>
        <c:axId val="802061600"/>
        <c:scaling>
          <c:orientation val="minMax"/>
          <c:max val="6"/>
          <c:min val="5"/>
        </c:scaling>
        <c:delete val="0"/>
        <c:axPos val="l"/>
        <c:majorGridlines>
          <c:spPr>
            <a:ln w="9525" cap="flat" cmpd="sng" algn="ctr">
              <a:solidFill>
                <a:srgbClr val="ACACAC"/>
              </a:solidFill>
              <a:round/>
            </a:ln>
            <a:effectLst/>
          </c:spPr>
        </c:majorGridlines>
        <c:numFmt formatCode="0.0" sourceLinked="0"/>
        <c:majorTickMark val="out"/>
        <c:minorTickMark val="none"/>
        <c:tickLblPos val="nextTo"/>
        <c:spPr>
          <a:noFill/>
          <a:ln w="9525" cap="flat" cmpd="sng" algn="ctr">
            <a:solidFill>
              <a:srgbClr val="ACACAC"/>
            </a:solidFill>
            <a:round/>
          </a:ln>
          <a:effectLst/>
        </c:spPr>
        <c:txPr>
          <a:bodyPr rot="-60000000" spcFirstLastPara="1" vertOverflow="ellipsis" vert="horz" wrap="square" anchor="ctr" anchorCtr="1"/>
          <a:lstStyle/>
          <a:p>
            <a:pPr>
              <a:defRPr sz="900" b="0" i="0" u="none" strike="noStrike" kern="1200" baseline="0">
                <a:solidFill>
                  <a:srgbClr val="080808"/>
                </a:solidFill>
                <a:latin typeface="+mn-lt"/>
                <a:ea typeface="+mn-ea"/>
                <a:cs typeface="+mn-cs"/>
              </a:defRPr>
            </a:pPr>
            <a:endParaRPr lang="fr-FR"/>
          </a:p>
        </c:txPr>
        <c:crossAx val="802061040"/>
        <c:crosses val="autoZero"/>
        <c:crossBetween val="midCat"/>
        <c:majorUnit val="0.5"/>
        <c:minorUnit val="0.5"/>
      </c:valAx>
      <c:spPr>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18900000" scaled="1"/>
          <a:tileRect/>
        </a:gradFill>
        <a:ln>
          <a:noFill/>
        </a:ln>
        <a:effectLst/>
      </c:spPr>
    </c:plotArea>
    <c:plotVisOnly val="1"/>
    <c:dispBlanksAs val="gap"/>
    <c:showDLblsOverMax val="0"/>
  </c:chart>
  <c:spPr>
    <a:noFill/>
    <a:ln>
      <a:noFill/>
    </a:ln>
    <a:effectLst/>
  </c:spPr>
  <c:txPr>
    <a:bodyPr/>
    <a:lstStyle/>
    <a:p>
      <a:pPr>
        <a:defRPr/>
      </a:pPr>
      <a:endParaRPr lang="fr-FR"/>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2640706108075044"/>
          <c:y val="6.0346820005665061E-2"/>
          <c:w val="0.28475287918414849"/>
          <c:h val="0.89865669496467271"/>
        </c:manualLayout>
      </c:layout>
      <c:barChart>
        <c:barDir val="bar"/>
        <c:grouping val="clustered"/>
        <c:varyColors val="0"/>
        <c:ser>
          <c:idx val="0"/>
          <c:order val="0"/>
          <c:spPr>
            <a:solidFill>
              <a:schemeClr val="tx2"/>
            </a:solidFill>
            <a:ln>
              <a:noFill/>
            </a:ln>
            <a:effectLst/>
          </c:spPr>
          <c:invertIfNegative val="0"/>
          <c:dLbls>
            <c:dLbl>
              <c:idx val="0"/>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C252-4187-8822-8E76B22EC495}"/>
                </c:ext>
              </c:extLst>
            </c:dLbl>
            <c:dLbl>
              <c:idx val="1"/>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C252-4187-8822-8E76B22EC495}"/>
                </c:ext>
              </c:extLst>
            </c:dLbl>
            <c:dLbl>
              <c:idx val="2"/>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C252-4187-8822-8E76B22EC495}"/>
                </c:ext>
              </c:extLst>
            </c:dLbl>
            <c:dLbl>
              <c:idx val="3"/>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C252-4187-8822-8E76B22EC495}"/>
                </c:ext>
              </c:extLst>
            </c:dLbl>
            <c:dLbl>
              <c:idx val="4"/>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C252-4187-8822-8E76B22EC495}"/>
                </c:ext>
              </c:extLst>
            </c:dLbl>
            <c:dLbl>
              <c:idx val="5"/>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C252-4187-8822-8E76B22EC495}"/>
                </c:ext>
              </c:extLst>
            </c:dLbl>
            <c:dLbl>
              <c:idx val="6"/>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3780-4DC5-8912-E6B421558C70}"/>
                </c:ext>
              </c:extLst>
            </c:dLbl>
            <c:dLbl>
              <c:idx val="7"/>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780-4DC5-8912-E6B421558C70}"/>
                </c:ext>
              </c:extLst>
            </c:dLbl>
            <c:dLbl>
              <c:idx val="8"/>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780-4DC5-8912-E6B421558C70}"/>
                </c:ext>
              </c:extLst>
            </c:dLbl>
            <c:dLbl>
              <c:idx val="9"/>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780-4DC5-8912-E6B421558C70}"/>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fr-FR"/>
              </a:p>
            </c:txPr>
            <c:dLblPos val="inEnd"/>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Sweden</c:v>
                </c:pt>
                <c:pt idx="1">
                  <c:v>EDF</c:v>
                </c:pt>
                <c:pt idx="2">
                  <c:v>Norway</c:v>
                </c:pt>
                <c:pt idx="3">
                  <c:v>Amazon</c:v>
                </c:pt>
                <c:pt idx="4">
                  <c:v>France</c:v>
                </c:pt>
                <c:pt idx="5">
                  <c:v>NSP</c:v>
                </c:pt>
                <c:pt idx="6">
                  <c:v>Germany</c:v>
                </c:pt>
                <c:pt idx="7">
                  <c:v>Finland</c:v>
                </c:pt>
                <c:pt idx="8">
                  <c:v>Danone</c:v>
                </c:pt>
                <c:pt idx="9">
                  <c:v>Denmark</c:v>
                </c:pt>
              </c:strCache>
            </c:strRef>
          </c:cat>
          <c:val>
            <c:numRef>
              <c:f>Sheet1!$B$2:$B$11</c:f>
              <c:numCache>
                <c:formatCode>0</c:formatCode>
                <c:ptCount val="10"/>
                <c:pt idx="0">
                  <c:v>11.322129862180001</c:v>
                </c:pt>
                <c:pt idx="1">
                  <c:v>9.2593339550299998</c:v>
                </c:pt>
                <c:pt idx="2">
                  <c:v>7.3752950621369999</c:v>
                </c:pt>
                <c:pt idx="3">
                  <c:v>7.2608557601630004</c:v>
                </c:pt>
                <c:pt idx="4">
                  <c:v>7.1844743171290002</c:v>
                </c:pt>
                <c:pt idx="5">
                  <c:v>5.8790771462500002</c:v>
                </c:pt>
                <c:pt idx="6">
                  <c:v>5.2932820120489996</c:v>
                </c:pt>
                <c:pt idx="7">
                  <c:v>4.7658874860539999</c:v>
                </c:pt>
                <c:pt idx="8">
                  <c:v>4.6538494988580004</c:v>
                </c:pt>
                <c:pt idx="9">
                  <c:v>3.986341056853</c:v>
                </c:pt>
              </c:numCache>
            </c:numRef>
          </c:val>
          <c:extLst>
            <c:ext xmlns:c16="http://schemas.microsoft.com/office/drawing/2014/chart" uri="{C3380CC4-5D6E-409C-BE32-E72D297353CC}">
              <c16:uniqueId val="{00000000-C252-4187-8822-8E76B22EC495}"/>
            </c:ext>
          </c:extLst>
        </c:ser>
        <c:dLbls>
          <c:showLegendKey val="0"/>
          <c:showVal val="0"/>
          <c:showCatName val="0"/>
          <c:showSerName val="0"/>
          <c:showPercent val="0"/>
          <c:showBubbleSize val="0"/>
        </c:dLbls>
        <c:gapWidth val="50"/>
        <c:axId val="445386928"/>
        <c:axId val="445408560"/>
      </c:barChart>
      <c:catAx>
        <c:axId val="445386928"/>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rgbClr val="16093E"/>
                </a:solidFill>
                <a:latin typeface="Avenir Next LT Pro" panose="020B0504020202020204" pitchFamily="34" charset="0"/>
                <a:ea typeface="+mn-ea"/>
                <a:cs typeface="+mn-cs"/>
              </a:defRPr>
            </a:pPr>
            <a:endParaRPr lang="fr-FR"/>
          </a:p>
        </c:txPr>
        <c:crossAx val="445408560"/>
        <c:crosses val="autoZero"/>
        <c:auto val="1"/>
        <c:lblAlgn val="ctr"/>
        <c:lblOffset val="100"/>
        <c:noMultiLvlLbl val="0"/>
      </c:catAx>
      <c:valAx>
        <c:axId val="445408560"/>
        <c:scaling>
          <c:orientation val="minMax"/>
        </c:scaling>
        <c:delete val="1"/>
        <c:axPos val="t"/>
        <c:numFmt formatCode="0" sourceLinked="1"/>
        <c:majorTickMark val="none"/>
        <c:minorTickMark val="none"/>
        <c:tickLblPos val="nextTo"/>
        <c:crossAx val="44538692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329771825396826"/>
          <c:y val="1.9878789455202824E-2"/>
          <c:w val="0.45976974206349208"/>
          <c:h val="0.92213718120456234"/>
        </c:manualLayout>
      </c:layout>
      <c:barChart>
        <c:barDir val="bar"/>
        <c:grouping val="percentStacked"/>
        <c:varyColors val="0"/>
        <c:ser>
          <c:idx val="0"/>
          <c:order val="0"/>
          <c:tx>
            <c:strRef>
              <c:f>Sheet1!$B$1</c:f>
              <c:strCache>
                <c:ptCount val="1"/>
                <c:pt idx="0">
                  <c:v>Don’t know</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fr-FR"/>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Sheet1!$A$2:$A$19</c:f>
              <c:strCache>
                <c:ptCount val="18"/>
                <c:pt idx="0">
                  <c:v>Healthcare</c:v>
                </c:pt>
                <c:pt idx="1">
                  <c:v>Education and training</c:v>
                </c:pt>
                <c:pt idx="2">
                  <c:v>Technology</c:v>
                </c:pt>
                <c:pt idx="3">
                  <c:v>Agriculture</c:v>
                </c:pt>
                <c:pt idx="4">
                  <c:v>Pharmaceutical</c:v>
                </c:pt>
                <c:pt idx="5">
                  <c:v>Energy and utilities</c:v>
                </c:pt>
                <c:pt idx="6">
                  <c:v>Banking and finance</c:v>
                </c:pt>
                <c:pt idx="7">
                  <c:v>Hospitality and gaming</c:v>
                </c:pt>
                <c:pt idx="8">
                  <c:v>Tourism</c:v>
                </c:pt>
                <c:pt idx="9">
                  <c:v>Food and drink manufacturing</c:v>
                </c:pt>
                <c:pt idx="10">
                  <c:v>Construction</c:v>
                </c:pt>
                <c:pt idx="11">
                  <c:v>Cosmetics and personal care</c:v>
                </c:pt>
                <c:pt idx="12">
                  <c:v>Retail</c:v>
                </c:pt>
                <c:pt idx="13">
                  <c:v>Automotive</c:v>
                </c:pt>
                <c:pt idx="14">
                  <c:v>Airlines</c:v>
                </c:pt>
                <c:pt idx="15">
                  <c:v>Manufacturing</c:v>
                </c:pt>
                <c:pt idx="16">
                  <c:v>Mining and resources</c:v>
                </c:pt>
                <c:pt idx="17">
                  <c:v>Chemical industry</c:v>
                </c:pt>
              </c:strCache>
            </c:strRef>
          </c:cat>
          <c:val>
            <c:numRef>
              <c:f>Sheet1!$B$2:$B$19</c:f>
              <c:numCache>
                <c:formatCode>General</c:formatCode>
                <c:ptCount val="18"/>
                <c:pt idx="0">
                  <c:v>8</c:v>
                </c:pt>
                <c:pt idx="1">
                  <c:v>8</c:v>
                </c:pt>
                <c:pt idx="2">
                  <c:v>8</c:v>
                </c:pt>
                <c:pt idx="3">
                  <c:v>6</c:v>
                </c:pt>
                <c:pt idx="4">
                  <c:v>8</c:v>
                </c:pt>
                <c:pt idx="5">
                  <c:v>7</c:v>
                </c:pt>
                <c:pt idx="6">
                  <c:v>9</c:v>
                </c:pt>
                <c:pt idx="7">
                  <c:v>10</c:v>
                </c:pt>
                <c:pt idx="8">
                  <c:v>7</c:v>
                </c:pt>
                <c:pt idx="9">
                  <c:v>6</c:v>
                </c:pt>
                <c:pt idx="10">
                  <c:v>8</c:v>
                </c:pt>
                <c:pt idx="11">
                  <c:v>8</c:v>
                </c:pt>
                <c:pt idx="12">
                  <c:v>10</c:v>
                </c:pt>
                <c:pt idx="13">
                  <c:v>7</c:v>
                </c:pt>
                <c:pt idx="14">
                  <c:v>7</c:v>
                </c:pt>
                <c:pt idx="15">
                  <c:v>7</c:v>
                </c:pt>
                <c:pt idx="16">
                  <c:v>9</c:v>
                </c:pt>
                <c:pt idx="17">
                  <c:v>8</c:v>
                </c:pt>
              </c:numCache>
            </c:numRef>
          </c:val>
          <c:extLst>
            <c:ext xmlns:c16="http://schemas.microsoft.com/office/drawing/2014/chart" uri="{C3380CC4-5D6E-409C-BE32-E72D297353CC}">
              <c16:uniqueId val="{00000000-F3B2-45FD-98FF-78C8C3CA9394}"/>
            </c:ext>
          </c:extLst>
        </c:ser>
        <c:ser>
          <c:idx val="1"/>
          <c:order val="1"/>
          <c:tx>
            <c:strRef>
              <c:f>Sheet1!$C$1</c:f>
              <c:strCache>
                <c:ptCount val="1"/>
                <c:pt idx="0">
                  <c:v>0-4</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Avenir Next LT Pro" panose="020B0504020202020204" pitchFamily="34" charset="0"/>
                    <a:ea typeface="+mn-ea"/>
                    <a:cs typeface="+mn-cs"/>
                  </a:defRPr>
                </a:pPr>
                <a:endParaRPr lang="fr-FR"/>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Sheet1!$A$2:$A$19</c:f>
              <c:strCache>
                <c:ptCount val="18"/>
                <c:pt idx="0">
                  <c:v>Healthcare</c:v>
                </c:pt>
                <c:pt idx="1">
                  <c:v>Education and training</c:v>
                </c:pt>
                <c:pt idx="2">
                  <c:v>Technology</c:v>
                </c:pt>
                <c:pt idx="3">
                  <c:v>Agriculture</c:v>
                </c:pt>
                <c:pt idx="4">
                  <c:v>Pharmaceutical</c:v>
                </c:pt>
                <c:pt idx="5">
                  <c:v>Energy and utilities</c:v>
                </c:pt>
                <c:pt idx="6">
                  <c:v>Banking and finance</c:v>
                </c:pt>
                <c:pt idx="7">
                  <c:v>Hospitality and gaming</c:v>
                </c:pt>
                <c:pt idx="8">
                  <c:v>Tourism</c:v>
                </c:pt>
                <c:pt idx="9">
                  <c:v>Food and drink manufacturing</c:v>
                </c:pt>
                <c:pt idx="10">
                  <c:v>Construction</c:v>
                </c:pt>
                <c:pt idx="11">
                  <c:v>Cosmetics and personal care</c:v>
                </c:pt>
                <c:pt idx="12">
                  <c:v>Retail</c:v>
                </c:pt>
                <c:pt idx="13">
                  <c:v>Automotive</c:v>
                </c:pt>
                <c:pt idx="14">
                  <c:v>Airlines</c:v>
                </c:pt>
                <c:pt idx="15">
                  <c:v>Manufacturing</c:v>
                </c:pt>
                <c:pt idx="16">
                  <c:v>Mining and resources</c:v>
                </c:pt>
                <c:pt idx="17">
                  <c:v>Chemical industry</c:v>
                </c:pt>
              </c:strCache>
            </c:strRef>
          </c:cat>
          <c:val>
            <c:numRef>
              <c:f>Sheet1!$C$2:$C$19</c:f>
              <c:numCache>
                <c:formatCode>General</c:formatCode>
                <c:ptCount val="18"/>
                <c:pt idx="0">
                  <c:v>15</c:v>
                </c:pt>
                <c:pt idx="1">
                  <c:v>17</c:v>
                </c:pt>
                <c:pt idx="2">
                  <c:v>21</c:v>
                </c:pt>
                <c:pt idx="3">
                  <c:v>23</c:v>
                </c:pt>
                <c:pt idx="4">
                  <c:v>25</c:v>
                </c:pt>
                <c:pt idx="5">
                  <c:v>22</c:v>
                </c:pt>
                <c:pt idx="6">
                  <c:v>26</c:v>
                </c:pt>
                <c:pt idx="7">
                  <c:v>18</c:v>
                </c:pt>
                <c:pt idx="8">
                  <c:v>24</c:v>
                </c:pt>
                <c:pt idx="9">
                  <c:v>31</c:v>
                </c:pt>
                <c:pt idx="10">
                  <c:v>24</c:v>
                </c:pt>
                <c:pt idx="11">
                  <c:v>28</c:v>
                </c:pt>
                <c:pt idx="12">
                  <c:v>20</c:v>
                </c:pt>
                <c:pt idx="13">
                  <c:v>30</c:v>
                </c:pt>
                <c:pt idx="14">
                  <c:v>40</c:v>
                </c:pt>
                <c:pt idx="15">
                  <c:v>37</c:v>
                </c:pt>
                <c:pt idx="16">
                  <c:v>43</c:v>
                </c:pt>
                <c:pt idx="17">
                  <c:v>45</c:v>
                </c:pt>
              </c:numCache>
            </c:numRef>
          </c:val>
          <c:extLst>
            <c:ext xmlns:c16="http://schemas.microsoft.com/office/drawing/2014/chart" uri="{C3380CC4-5D6E-409C-BE32-E72D297353CC}">
              <c16:uniqueId val="{00000001-F3B2-45FD-98FF-78C8C3CA9394}"/>
            </c:ext>
          </c:extLst>
        </c:ser>
        <c:ser>
          <c:idx val="2"/>
          <c:order val="2"/>
          <c:tx>
            <c:strRef>
              <c:f>Sheet1!$D$1</c:f>
              <c:strCache>
                <c:ptCount val="1"/>
                <c:pt idx="0">
                  <c:v>5</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fr-FR"/>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Sheet1!$A$2:$A$19</c:f>
              <c:strCache>
                <c:ptCount val="18"/>
                <c:pt idx="0">
                  <c:v>Healthcare</c:v>
                </c:pt>
                <c:pt idx="1">
                  <c:v>Education and training</c:v>
                </c:pt>
                <c:pt idx="2">
                  <c:v>Technology</c:v>
                </c:pt>
                <c:pt idx="3">
                  <c:v>Agriculture</c:v>
                </c:pt>
                <c:pt idx="4">
                  <c:v>Pharmaceutical</c:v>
                </c:pt>
                <c:pt idx="5">
                  <c:v>Energy and utilities</c:v>
                </c:pt>
                <c:pt idx="6">
                  <c:v>Banking and finance</c:v>
                </c:pt>
                <c:pt idx="7">
                  <c:v>Hospitality and gaming</c:v>
                </c:pt>
                <c:pt idx="8">
                  <c:v>Tourism</c:v>
                </c:pt>
                <c:pt idx="9">
                  <c:v>Food and drink manufacturing</c:v>
                </c:pt>
                <c:pt idx="10">
                  <c:v>Construction</c:v>
                </c:pt>
                <c:pt idx="11">
                  <c:v>Cosmetics and personal care</c:v>
                </c:pt>
                <c:pt idx="12">
                  <c:v>Retail</c:v>
                </c:pt>
                <c:pt idx="13">
                  <c:v>Automotive</c:v>
                </c:pt>
                <c:pt idx="14">
                  <c:v>Airlines</c:v>
                </c:pt>
                <c:pt idx="15">
                  <c:v>Manufacturing</c:v>
                </c:pt>
                <c:pt idx="16">
                  <c:v>Mining and resources</c:v>
                </c:pt>
                <c:pt idx="17">
                  <c:v>Chemical industry</c:v>
                </c:pt>
              </c:strCache>
            </c:strRef>
          </c:cat>
          <c:val>
            <c:numRef>
              <c:f>Sheet1!$D$2:$D$19</c:f>
              <c:numCache>
                <c:formatCode>General</c:formatCode>
                <c:ptCount val="18"/>
                <c:pt idx="0">
                  <c:v>18</c:v>
                </c:pt>
                <c:pt idx="1">
                  <c:v>20</c:v>
                </c:pt>
                <c:pt idx="2">
                  <c:v>22</c:v>
                </c:pt>
                <c:pt idx="3">
                  <c:v>21</c:v>
                </c:pt>
                <c:pt idx="4">
                  <c:v>23</c:v>
                </c:pt>
                <c:pt idx="5">
                  <c:v>20</c:v>
                </c:pt>
                <c:pt idx="6">
                  <c:v>21</c:v>
                </c:pt>
                <c:pt idx="7">
                  <c:v>25</c:v>
                </c:pt>
                <c:pt idx="8">
                  <c:v>19</c:v>
                </c:pt>
                <c:pt idx="9">
                  <c:v>19</c:v>
                </c:pt>
                <c:pt idx="10">
                  <c:v>25</c:v>
                </c:pt>
                <c:pt idx="11">
                  <c:v>21</c:v>
                </c:pt>
                <c:pt idx="12">
                  <c:v>23</c:v>
                </c:pt>
                <c:pt idx="13">
                  <c:v>23</c:v>
                </c:pt>
                <c:pt idx="14">
                  <c:v>21</c:v>
                </c:pt>
                <c:pt idx="15">
                  <c:v>20</c:v>
                </c:pt>
                <c:pt idx="16">
                  <c:v>19</c:v>
                </c:pt>
                <c:pt idx="17">
                  <c:v>19</c:v>
                </c:pt>
              </c:numCache>
            </c:numRef>
          </c:val>
          <c:extLst>
            <c:ext xmlns:c16="http://schemas.microsoft.com/office/drawing/2014/chart" uri="{C3380CC4-5D6E-409C-BE32-E72D297353CC}">
              <c16:uniqueId val="{00000002-F3B2-45FD-98FF-78C8C3CA9394}"/>
            </c:ext>
          </c:extLst>
        </c:ser>
        <c:ser>
          <c:idx val="3"/>
          <c:order val="3"/>
          <c:tx>
            <c:strRef>
              <c:f>Sheet1!$E$1</c:f>
              <c:strCache>
                <c:ptCount val="1"/>
                <c:pt idx="0">
                  <c:v>6-7</c:v>
                </c:pt>
              </c:strCache>
            </c:strRef>
          </c:tx>
          <c:spPr>
            <a:solidFill>
              <a:schemeClr val="accent6">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fr-FR"/>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Sheet1!$A$2:$A$19</c:f>
              <c:strCache>
                <c:ptCount val="18"/>
                <c:pt idx="0">
                  <c:v>Healthcare</c:v>
                </c:pt>
                <c:pt idx="1">
                  <c:v>Education and training</c:v>
                </c:pt>
                <c:pt idx="2">
                  <c:v>Technology</c:v>
                </c:pt>
                <c:pt idx="3">
                  <c:v>Agriculture</c:v>
                </c:pt>
                <c:pt idx="4">
                  <c:v>Pharmaceutical</c:v>
                </c:pt>
                <c:pt idx="5">
                  <c:v>Energy and utilities</c:v>
                </c:pt>
                <c:pt idx="6">
                  <c:v>Banking and finance</c:v>
                </c:pt>
                <c:pt idx="7">
                  <c:v>Hospitality and gaming</c:v>
                </c:pt>
                <c:pt idx="8">
                  <c:v>Tourism</c:v>
                </c:pt>
                <c:pt idx="9">
                  <c:v>Food and drink manufacturing</c:v>
                </c:pt>
                <c:pt idx="10">
                  <c:v>Construction</c:v>
                </c:pt>
                <c:pt idx="11">
                  <c:v>Cosmetics and personal care</c:v>
                </c:pt>
                <c:pt idx="12">
                  <c:v>Retail</c:v>
                </c:pt>
                <c:pt idx="13">
                  <c:v>Automotive</c:v>
                </c:pt>
                <c:pt idx="14">
                  <c:v>Airlines</c:v>
                </c:pt>
                <c:pt idx="15">
                  <c:v>Manufacturing</c:v>
                </c:pt>
                <c:pt idx="16">
                  <c:v>Mining and resources</c:v>
                </c:pt>
                <c:pt idx="17">
                  <c:v>Chemical industry</c:v>
                </c:pt>
              </c:strCache>
            </c:strRef>
          </c:cat>
          <c:val>
            <c:numRef>
              <c:f>Sheet1!$E$2:$E$19</c:f>
              <c:numCache>
                <c:formatCode>General</c:formatCode>
                <c:ptCount val="18"/>
                <c:pt idx="0">
                  <c:v>37</c:v>
                </c:pt>
                <c:pt idx="1">
                  <c:v>38</c:v>
                </c:pt>
                <c:pt idx="2">
                  <c:v>35</c:v>
                </c:pt>
                <c:pt idx="3">
                  <c:v>35</c:v>
                </c:pt>
                <c:pt idx="4">
                  <c:v>31</c:v>
                </c:pt>
                <c:pt idx="5">
                  <c:v>38</c:v>
                </c:pt>
                <c:pt idx="6">
                  <c:v>31</c:v>
                </c:pt>
                <c:pt idx="7">
                  <c:v>34</c:v>
                </c:pt>
                <c:pt idx="8">
                  <c:v>37</c:v>
                </c:pt>
                <c:pt idx="9">
                  <c:v>31</c:v>
                </c:pt>
                <c:pt idx="10">
                  <c:v>31</c:v>
                </c:pt>
                <c:pt idx="11">
                  <c:v>32</c:v>
                </c:pt>
                <c:pt idx="12">
                  <c:v>36</c:v>
                </c:pt>
                <c:pt idx="13">
                  <c:v>30</c:v>
                </c:pt>
                <c:pt idx="14">
                  <c:v>23</c:v>
                </c:pt>
                <c:pt idx="15">
                  <c:v>27</c:v>
                </c:pt>
                <c:pt idx="16">
                  <c:v>21</c:v>
                </c:pt>
                <c:pt idx="17">
                  <c:v>20</c:v>
                </c:pt>
              </c:numCache>
            </c:numRef>
          </c:val>
          <c:extLst>
            <c:ext xmlns:c16="http://schemas.microsoft.com/office/drawing/2014/chart" uri="{C3380CC4-5D6E-409C-BE32-E72D297353CC}">
              <c16:uniqueId val="{00000003-F3B2-45FD-98FF-78C8C3CA9394}"/>
            </c:ext>
          </c:extLst>
        </c:ser>
        <c:ser>
          <c:idx val="4"/>
          <c:order val="4"/>
          <c:tx>
            <c:strRef>
              <c:f>Sheet1!$F$1</c:f>
              <c:strCache>
                <c:ptCount val="1"/>
                <c:pt idx="0">
                  <c:v>8-10</c:v>
                </c:pt>
              </c:strCache>
            </c:strRef>
          </c:tx>
          <c:spPr>
            <a:solidFill>
              <a:schemeClr val="tx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fr-FR"/>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Sheet1!$A$2:$A$19</c:f>
              <c:strCache>
                <c:ptCount val="18"/>
                <c:pt idx="0">
                  <c:v>Healthcare</c:v>
                </c:pt>
                <c:pt idx="1">
                  <c:v>Education and training</c:v>
                </c:pt>
                <c:pt idx="2">
                  <c:v>Technology</c:v>
                </c:pt>
                <c:pt idx="3">
                  <c:v>Agriculture</c:v>
                </c:pt>
                <c:pt idx="4">
                  <c:v>Pharmaceutical</c:v>
                </c:pt>
                <c:pt idx="5">
                  <c:v>Energy and utilities</c:v>
                </c:pt>
                <c:pt idx="6">
                  <c:v>Banking and finance</c:v>
                </c:pt>
                <c:pt idx="7">
                  <c:v>Hospitality and gaming</c:v>
                </c:pt>
                <c:pt idx="8">
                  <c:v>Tourism</c:v>
                </c:pt>
                <c:pt idx="9">
                  <c:v>Food and drink manufacturing</c:v>
                </c:pt>
                <c:pt idx="10">
                  <c:v>Construction</c:v>
                </c:pt>
                <c:pt idx="11">
                  <c:v>Cosmetics and personal care</c:v>
                </c:pt>
                <c:pt idx="12">
                  <c:v>Retail</c:v>
                </c:pt>
                <c:pt idx="13">
                  <c:v>Automotive</c:v>
                </c:pt>
                <c:pt idx="14">
                  <c:v>Airlines</c:v>
                </c:pt>
                <c:pt idx="15">
                  <c:v>Manufacturing</c:v>
                </c:pt>
                <c:pt idx="16">
                  <c:v>Mining and resources</c:v>
                </c:pt>
                <c:pt idx="17">
                  <c:v>Chemical industry</c:v>
                </c:pt>
              </c:strCache>
            </c:strRef>
          </c:cat>
          <c:val>
            <c:numRef>
              <c:f>Sheet1!$F$2:$F$19</c:f>
              <c:numCache>
                <c:formatCode>General</c:formatCode>
                <c:ptCount val="18"/>
                <c:pt idx="0">
                  <c:v>22</c:v>
                </c:pt>
                <c:pt idx="1">
                  <c:v>17</c:v>
                </c:pt>
                <c:pt idx="2">
                  <c:v>15</c:v>
                </c:pt>
                <c:pt idx="3">
                  <c:v>15</c:v>
                </c:pt>
                <c:pt idx="4">
                  <c:v>14</c:v>
                </c:pt>
                <c:pt idx="5">
                  <c:v>13</c:v>
                </c:pt>
                <c:pt idx="6">
                  <c:v>13</c:v>
                </c:pt>
                <c:pt idx="7">
                  <c:v>13</c:v>
                </c:pt>
                <c:pt idx="8">
                  <c:v>13</c:v>
                </c:pt>
                <c:pt idx="9">
                  <c:v>12</c:v>
                </c:pt>
                <c:pt idx="10">
                  <c:v>12</c:v>
                </c:pt>
                <c:pt idx="11">
                  <c:v>12</c:v>
                </c:pt>
                <c:pt idx="12">
                  <c:v>11</c:v>
                </c:pt>
                <c:pt idx="13">
                  <c:v>10</c:v>
                </c:pt>
                <c:pt idx="14">
                  <c:v>9</c:v>
                </c:pt>
                <c:pt idx="15">
                  <c:v>9</c:v>
                </c:pt>
                <c:pt idx="16">
                  <c:v>8</c:v>
                </c:pt>
                <c:pt idx="17">
                  <c:v>8</c:v>
                </c:pt>
              </c:numCache>
            </c:numRef>
          </c:val>
          <c:extLst>
            <c:ext xmlns:c16="http://schemas.microsoft.com/office/drawing/2014/chart" uri="{C3380CC4-5D6E-409C-BE32-E72D297353CC}">
              <c16:uniqueId val="{00000001-3BB6-4EF2-ABD4-72279F824641}"/>
            </c:ext>
          </c:extLst>
        </c:ser>
        <c:dLbls>
          <c:showLegendKey val="0"/>
          <c:showVal val="0"/>
          <c:showCatName val="0"/>
          <c:showSerName val="0"/>
          <c:showPercent val="0"/>
          <c:showBubbleSize val="0"/>
        </c:dLbls>
        <c:gapWidth val="50"/>
        <c:overlap val="100"/>
        <c:axId val="445386928"/>
        <c:axId val="445408560"/>
      </c:barChart>
      <c:catAx>
        <c:axId val="445386928"/>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rgbClr val="16093E"/>
                </a:solidFill>
                <a:latin typeface="Avenir Next LT Pro" panose="020B0504020202020204" pitchFamily="34" charset="0"/>
                <a:ea typeface="+mn-ea"/>
                <a:cs typeface="+mn-cs"/>
              </a:defRPr>
            </a:pPr>
            <a:endParaRPr lang="fr-FR"/>
          </a:p>
        </c:txPr>
        <c:crossAx val="445408560"/>
        <c:crosses val="autoZero"/>
        <c:auto val="1"/>
        <c:lblAlgn val="ctr"/>
        <c:lblOffset val="100"/>
        <c:noMultiLvlLbl val="0"/>
      </c:catAx>
      <c:valAx>
        <c:axId val="445408560"/>
        <c:scaling>
          <c:orientation val="minMax"/>
        </c:scaling>
        <c:delete val="1"/>
        <c:axPos val="t"/>
        <c:numFmt formatCode="0%" sourceLinked="1"/>
        <c:majorTickMark val="none"/>
        <c:minorTickMark val="none"/>
        <c:tickLblPos val="nextTo"/>
        <c:crossAx val="445386928"/>
        <c:crosses val="autoZero"/>
        <c:crossBetween val="between"/>
      </c:valAx>
      <c:spPr>
        <a:noFill/>
        <a:ln>
          <a:noFill/>
        </a:ln>
        <a:effectLst/>
      </c:spPr>
    </c:plotArea>
    <c:legend>
      <c:legendPos val="b"/>
      <c:layout>
        <c:manualLayout>
          <c:xMode val="edge"/>
          <c:yMode val="edge"/>
          <c:x val="0.19675178571428573"/>
          <c:y val="0.9397536044120367"/>
          <c:w val="0.51018412698412696"/>
          <c:h val="6.0246395587963117E-2"/>
        </c:manualLayout>
      </c:layout>
      <c:overlay val="0"/>
      <c:spPr>
        <a:noFill/>
        <a:ln>
          <a:noFill/>
        </a:ln>
        <a:effectLst/>
      </c:spPr>
      <c:txPr>
        <a:bodyPr rot="0" spcFirstLastPara="1" vertOverflow="ellipsis" vert="horz" wrap="square" anchor="ctr" anchorCtr="1"/>
        <a:lstStyle/>
        <a:p>
          <a:pPr>
            <a:defRPr sz="1000" b="0" i="0" u="none" strike="noStrike" kern="1200" baseline="0">
              <a:solidFill>
                <a:srgbClr val="080808"/>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sz="1200"/>
            </a:pPr>
            <a:r>
              <a:rPr lang="en-AU" sz="1200"/>
              <a:t>Attitudes</a:t>
            </a:r>
            <a:r>
              <a:rPr lang="en-AU" sz="1200" baseline="0"/>
              <a:t> to ESG issues </a:t>
            </a:r>
            <a:r>
              <a:rPr lang="en-AU" sz="1200"/>
              <a:t>(%)</a:t>
            </a:r>
          </a:p>
        </c:rich>
      </c:tx>
      <c:layout>
        <c:manualLayout>
          <c:xMode val="edge"/>
          <c:yMode val="edge"/>
          <c:x val="3.2448205570774526E-2"/>
          <c:y val="4.0986996933463284E-2"/>
        </c:manualLayout>
      </c:layout>
      <c:overlay val="0"/>
      <c:spPr>
        <a:noFill/>
        <a:ln>
          <a:noFill/>
        </a:ln>
        <a:effectLst/>
      </c:spPr>
    </c:title>
    <c:autoTitleDeleted val="0"/>
    <c:plotArea>
      <c:layout>
        <c:manualLayout>
          <c:layoutTarget val="inner"/>
          <c:xMode val="edge"/>
          <c:yMode val="edge"/>
          <c:x val="0.48705797238170717"/>
          <c:y val="9.3716868425822802E-2"/>
          <c:w val="0.24768825563273816"/>
          <c:h val="0.8141715274451482"/>
        </c:manualLayout>
      </c:layout>
      <c:barChart>
        <c:barDir val="bar"/>
        <c:grouping val="percentStacked"/>
        <c:varyColors val="0"/>
        <c:ser>
          <c:idx val="0"/>
          <c:order val="0"/>
          <c:tx>
            <c:strRef>
              <c:f>Sheet1!$B$1</c:f>
              <c:strCache>
                <c:ptCount val="1"/>
                <c:pt idx="0">
                  <c:v>Strongly disagree</c:v>
                </c:pt>
              </c:strCache>
            </c:strRef>
          </c:tx>
          <c:spPr>
            <a:solidFill>
              <a:schemeClr val="accent3"/>
            </a:solidFill>
            <a:ln>
              <a:noFill/>
            </a:ln>
            <a:effectLst/>
          </c:spPr>
          <c:invertIfNegative val="0"/>
          <c:dLbls>
            <c:spPr>
              <a:noFill/>
              <a:ln>
                <a:noFill/>
              </a:ln>
              <a:effectLst/>
            </c:spPr>
            <c:txPr>
              <a:bodyPr wrap="square" lIns="38100" tIns="19050" rIns="38100" bIns="19050" anchor="ctr">
                <a:spAutoFit/>
              </a:bodyPr>
              <a:lstStyle/>
              <a:p>
                <a:pPr>
                  <a:defRPr>
                    <a:solidFill>
                      <a:schemeClr val="bg1"/>
                    </a:solidFill>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Sheet1!$A$2:$A$16</c:f>
              <c:strCache>
                <c:ptCount val="15"/>
                <c:pt idx="0">
                  <c:v>Companies need to do more to give back to the natural environment</c:v>
                </c:pt>
                <c:pt idx="1">
                  <c:v>Companies should take responsibility for their supply chains</c:v>
                </c:pt>
                <c:pt idx="2">
                  <c:v>Companies need to do more to look after their employees</c:v>
                </c:pt>
                <c:pt idx="3">
                  <c:v>Companies need more processes in place to identify and stop unethical behaviours</c:v>
                </c:pt>
                <c:pt idx="4">
                  <c:v>Companies should be penalised for not ensuring good ESG practices</c:v>
                </c:pt>
                <c:pt idx="5">
                  <c:v>Companies need to do more to give back to the communities in which they operate</c:v>
                </c:pt>
                <c:pt idx="6">
                  <c:v>There should be a consistent approach for companies to report their ESG performance</c:v>
                </c:pt>
                <c:pt idx="7">
                  <c:v>ESG considerations should be more important to businesses than profitability</c:v>
                </c:pt>
                <c:pt idx="8">
                  <c:v>Companies should promote their ESG efforts more clearly for consumers and investors</c:v>
                </c:pt>
                <c:pt idx="9">
                  <c:v>There should be incentives to invest in companies that have good ESG practices</c:v>
                </c:pt>
                <c:pt idx="10">
                  <c:v>Claims made by companies on ESG need to be more adequately regulated</c:v>
                </c:pt>
                <c:pt idx="11">
                  <c:v>Companies generally take advantage of people's lack of understanding of the human health impacts of their products</c:v>
                </c:pt>
                <c:pt idx="12">
                  <c:v>Companies generally take advantage of people's lack of understanding of the environmental impacts of their products</c:v>
                </c:pt>
                <c:pt idx="13">
                  <c:v>Companies are over-reporting the positive environmental impact they deliver</c:v>
                </c:pt>
                <c:pt idx="14">
                  <c:v>This country is lagging behind in addressing ESG issues</c:v>
                </c:pt>
              </c:strCache>
            </c:strRef>
          </c:cat>
          <c:val>
            <c:numRef>
              <c:f>Sheet1!$B$2:$B$16</c:f>
              <c:numCache>
                <c:formatCode>0</c:formatCode>
                <c:ptCount val="15"/>
                <c:pt idx="0">
                  <c:v>1.280617637575</c:v>
                </c:pt>
                <c:pt idx="1">
                  <c:v>0.90130832372769998</c:v>
                </c:pt>
                <c:pt idx="2">
                  <c:v>0.99991532496790003</c:v>
                </c:pt>
                <c:pt idx="3">
                  <c:v>0.76352195844430004</c:v>
                </c:pt>
                <c:pt idx="4">
                  <c:v>1.2034878629720001</c:v>
                </c:pt>
                <c:pt idx="5">
                  <c:v>0.58295726414509996</c:v>
                </c:pt>
                <c:pt idx="6">
                  <c:v>1.274255108377</c:v>
                </c:pt>
                <c:pt idx="7">
                  <c:v>1.2810729101410001</c:v>
                </c:pt>
                <c:pt idx="8">
                  <c:v>1.147010941709</c:v>
                </c:pt>
                <c:pt idx="9">
                  <c:v>1.357408579121</c:v>
                </c:pt>
                <c:pt idx="10">
                  <c:v>0.96241557496789998</c:v>
                </c:pt>
                <c:pt idx="11">
                  <c:v>1.5757589497960001</c:v>
                </c:pt>
                <c:pt idx="12">
                  <c:v>1.840080879969</c:v>
                </c:pt>
                <c:pt idx="13">
                  <c:v>3.3136703222950001</c:v>
                </c:pt>
                <c:pt idx="14">
                  <c:v>1.6915293784150001</c:v>
                </c:pt>
              </c:numCache>
            </c:numRef>
          </c:val>
          <c:extLst>
            <c:ext xmlns:c16="http://schemas.microsoft.com/office/drawing/2014/chart" uri="{C3380CC4-5D6E-409C-BE32-E72D297353CC}">
              <c16:uniqueId val="{00000000-669D-4C2E-92DB-DC491AAC062F}"/>
            </c:ext>
          </c:extLst>
        </c:ser>
        <c:ser>
          <c:idx val="1"/>
          <c:order val="1"/>
          <c:tx>
            <c:strRef>
              <c:f>Sheet1!$C$1</c:f>
              <c:strCache>
                <c:ptCount val="1"/>
                <c:pt idx="0">
                  <c:v>Somewhat disagree</c:v>
                </c:pt>
              </c:strCache>
            </c:strRef>
          </c:tx>
          <c:spPr>
            <a:solidFill>
              <a:schemeClr val="accent3">
                <a:lumMod val="40000"/>
                <a:lumOff val="60000"/>
              </a:schemeClr>
            </a:solidFill>
            <a:ln>
              <a:noFill/>
            </a:ln>
            <a:effectLst/>
          </c:spPr>
          <c:invertIfNegative val="0"/>
          <c:dLbls>
            <c:spPr>
              <a:noFill/>
              <a:ln>
                <a:noFill/>
              </a:ln>
              <a:effectLst/>
            </c:spPr>
            <c:txPr>
              <a:bodyPr rot="0" vert="horz"/>
              <a:lstStyle/>
              <a:p>
                <a:pPr>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cat>
            <c:strRef>
              <c:f>Sheet1!$A$2:$A$16</c:f>
              <c:strCache>
                <c:ptCount val="15"/>
                <c:pt idx="0">
                  <c:v>Companies need to do more to give back to the natural environment</c:v>
                </c:pt>
                <c:pt idx="1">
                  <c:v>Companies should take responsibility for their supply chains</c:v>
                </c:pt>
                <c:pt idx="2">
                  <c:v>Companies need to do more to look after their employees</c:v>
                </c:pt>
                <c:pt idx="3">
                  <c:v>Companies need more processes in place to identify and stop unethical behaviours</c:v>
                </c:pt>
                <c:pt idx="4">
                  <c:v>Companies should be penalised for not ensuring good ESG practices</c:v>
                </c:pt>
                <c:pt idx="5">
                  <c:v>Companies need to do more to give back to the communities in which they operate</c:v>
                </c:pt>
                <c:pt idx="6">
                  <c:v>There should be a consistent approach for companies to report their ESG performance</c:v>
                </c:pt>
                <c:pt idx="7">
                  <c:v>ESG considerations should be more important to businesses than profitability</c:v>
                </c:pt>
                <c:pt idx="8">
                  <c:v>Companies should promote their ESG efforts more clearly for consumers and investors</c:v>
                </c:pt>
                <c:pt idx="9">
                  <c:v>There should be incentives to invest in companies that have good ESG practices</c:v>
                </c:pt>
                <c:pt idx="10">
                  <c:v>Claims made by companies on ESG need to be more adequately regulated</c:v>
                </c:pt>
                <c:pt idx="11">
                  <c:v>Companies generally take advantage of people's lack of understanding of the human health impacts of their products</c:v>
                </c:pt>
                <c:pt idx="12">
                  <c:v>Companies generally take advantage of people's lack of understanding of the environmental impacts of their products</c:v>
                </c:pt>
                <c:pt idx="13">
                  <c:v>Companies are over-reporting the positive environmental impact they deliver</c:v>
                </c:pt>
                <c:pt idx="14">
                  <c:v>This country is lagging behind in addressing ESG issues</c:v>
                </c:pt>
              </c:strCache>
            </c:strRef>
          </c:cat>
          <c:val>
            <c:numRef>
              <c:f>Sheet1!$C$2:$C$16</c:f>
              <c:numCache>
                <c:formatCode>0</c:formatCode>
                <c:ptCount val="15"/>
                <c:pt idx="0">
                  <c:v>2.4545520847960001</c:v>
                </c:pt>
                <c:pt idx="1">
                  <c:v>2.5824355250419999</c:v>
                </c:pt>
                <c:pt idx="2">
                  <c:v>2.980491146856</c:v>
                </c:pt>
                <c:pt idx="3">
                  <c:v>2.8655768229310001</c:v>
                </c:pt>
                <c:pt idx="4">
                  <c:v>3.8289128766560001</c:v>
                </c:pt>
                <c:pt idx="5">
                  <c:v>3.0655869867979999</c:v>
                </c:pt>
                <c:pt idx="6">
                  <c:v>3.3396059170300001</c:v>
                </c:pt>
                <c:pt idx="7">
                  <c:v>2.7387384993609998</c:v>
                </c:pt>
                <c:pt idx="8">
                  <c:v>3.8238131349570001</c:v>
                </c:pt>
                <c:pt idx="9">
                  <c:v>4.1788221369259997</c:v>
                </c:pt>
                <c:pt idx="10">
                  <c:v>3.069148376941</c:v>
                </c:pt>
                <c:pt idx="11">
                  <c:v>5.0098380334070001</c:v>
                </c:pt>
                <c:pt idx="12">
                  <c:v>4.9767748109949999</c:v>
                </c:pt>
                <c:pt idx="13">
                  <c:v>5.3579277034709998</c:v>
                </c:pt>
                <c:pt idx="14">
                  <c:v>6.4168080609300002</c:v>
                </c:pt>
              </c:numCache>
            </c:numRef>
          </c:val>
          <c:extLst>
            <c:ext xmlns:c16="http://schemas.microsoft.com/office/drawing/2014/chart" uri="{C3380CC4-5D6E-409C-BE32-E72D297353CC}">
              <c16:uniqueId val="{0000000A-669D-4C2E-92DB-DC491AAC062F}"/>
            </c:ext>
          </c:extLst>
        </c:ser>
        <c:ser>
          <c:idx val="2"/>
          <c:order val="2"/>
          <c:tx>
            <c:strRef>
              <c:f>Sheet1!$D$1</c:f>
              <c:strCache>
                <c:ptCount val="1"/>
                <c:pt idx="0">
                  <c:v>Neither agree nor disagree</c:v>
                </c:pt>
              </c:strCache>
            </c:strRef>
          </c:tx>
          <c:spPr>
            <a:solidFill>
              <a:schemeClr val="accent2">
                <a:lumMod val="40000"/>
                <a:lumOff val="60000"/>
              </a:schemeClr>
            </a:solidFill>
            <a:ln>
              <a:noFill/>
            </a:ln>
            <a:effectLst/>
          </c:spPr>
          <c:invertIfNegative val="0"/>
          <c:dLbls>
            <c:spPr>
              <a:noFill/>
              <a:ln>
                <a:noFill/>
              </a:ln>
              <a:effectLst/>
            </c:spPr>
            <c:txPr>
              <a:bodyPr rot="0" vert="horz"/>
              <a:lstStyle/>
              <a:p>
                <a:pPr>
                  <a:defRPr/>
                </a:pPr>
                <a:endParaRPr lang="fr-FR"/>
              </a:p>
            </c:txPr>
            <c:dLblPos val="inEnd"/>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cat>
            <c:strRef>
              <c:f>Sheet1!$A$2:$A$16</c:f>
              <c:strCache>
                <c:ptCount val="15"/>
                <c:pt idx="0">
                  <c:v>Companies need to do more to give back to the natural environment</c:v>
                </c:pt>
                <c:pt idx="1">
                  <c:v>Companies should take responsibility for their supply chains</c:v>
                </c:pt>
                <c:pt idx="2">
                  <c:v>Companies need to do more to look after their employees</c:v>
                </c:pt>
                <c:pt idx="3">
                  <c:v>Companies need more processes in place to identify and stop unethical behaviours</c:v>
                </c:pt>
                <c:pt idx="4">
                  <c:v>Companies should be penalised for not ensuring good ESG practices</c:v>
                </c:pt>
                <c:pt idx="5">
                  <c:v>Companies need to do more to give back to the communities in which they operate</c:v>
                </c:pt>
                <c:pt idx="6">
                  <c:v>There should be a consistent approach for companies to report their ESG performance</c:v>
                </c:pt>
                <c:pt idx="7">
                  <c:v>ESG considerations should be more important to businesses than profitability</c:v>
                </c:pt>
                <c:pt idx="8">
                  <c:v>Companies should promote their ESG efforts more clearly for consumers and investors</c:v>
                </c:pt>
                <c:pt idx="9">
                  <c:v>There should be incentives to invest in companies that have good ESG practices</c:v>
                </c:pt>
                <c:pt idx="10">
                  <c:v>Claims made by companies on ESG need to be more adequately regulated</c:v>
                </c:pt>
                <c:pt idx="11">
                  <c:v>Companies generally take advantage of people's lack of understanding of the human health impacts of their products</c:v>
                </c:pt>
                <c:pt idx="12">
                  <c:v>Companies generally take advantage of people's lack of understanding of the environmental impacts of their products</c:v>
                </c:pt>
                <c:pt idx="13">
                  <c:v>Companies are over-reporting the positive environmental impact they deliver</c:v>
                </c:pt>
                <c:pt idx="14">
                  <c:v>This country is lagging behind in addressing ESG issues</c:v>
                </c:pt>
              </c:strCache>
            </c:strRef>
          </c:cat>
          <c:val>
            <c:numRef>
              <c:f>Sheet1!$D$2:$D$16</c:f>
              <c:numCache>
                <c:formatCode>0</c:formatCode>
                <c:ptCount val="15"/>
                <c:pt idx="0">
                  <c:v>17.324549135630001</c:v>
                </c:pt>
                <c:pt idx="1">
                  <c:v>18.955728632850001</c:v>
                </c:pt>
                <c:pt idx="2">
                  <c:v>19.183248890649999</c:v>
                </c:pt>
                <c:pt idx="3">
                  <c:v>21.086533115680002</c:v>
                </c:pt>
                <c:pt idx="4">
                  <c:v>19.99233736919</c:v>
                </c:pt>
                <c:pt idx="5">
                  <c:v>22.729818417920001</c:v>
                </c:pt>
                <c:pt idx="6">
                  <c:v>21.962380408889999</c:v>
                </c:pt>
                <c:pt idx="7">
                  <c:v>22.822808328360001</c:v>
                </c:pt>
                <c:pt idx="8">
                  <c:v>23.036809075720001</c:v>
                </c:pt>
                <c:pt idx="9">
                  <c:v>22.954269547199999</c:v>
                </c:pt>
                <c:pt idx="10">
                  <c:v>24.559248840879999</c:v>
                </c:pt>
                <c:pt idx="11">
                  <c:v>26.00146034394</c:v>
                </c:pt>
                <c:pt idx="12">
                  <c:v>25.947305754209999</c:v>
                </c:pt>
                <c:pt idx="13">
                  <c:v>30.13184477471</c:v>
                </c:pt>
                <c:pt idx="14">
                  <c:v>32.255026517120001</c:v>
                </c:pt>
              </c:numCache>
            </c:numRef>
          </c:val>
          <c:extLst>
            <c:ext xmlns:c16="http://schemas.microsoft.com/office/drawing/2014/chart" uri="{C3380CC4-5D6E-409C-BE32-E72D297353CC}">
              <c16:uniqueId val="{0000000B-669D-4C2E-92DB-DC491AAC062F}"/>
            </c:ext>
          </c:extLst>
        </c:ser>
        <c:ser>
          <c:idx val="3"/>
          <c:order val="3"/>
          <c:tx>
            <c:strRef>
              <c:f>Sheet1!$E$1</c:f>
              <c:strCache>
                <c:ptCount val="1"/>
                <c:pt idx="0">
                  <c:v>Somewhat agree</c:v>
                </c:pt>
              </c:strCache>
            </c:strRef>
          </c:tx>
          <c:spPr>
            <a:solidFill>
              <a:srgbClr val="8F859C"/>
            </a:solidFill>
            <a:ln>
              <a:noFill/>
            </a:ln>
            <a:effectLst/>
          </c:spPr>
          <c:invertIfNegative val="0"/>
          <c:dLbls>
            <c:spPr>
              <a:noFill/>
              <a:ln>
                <a:noFill/>
              </a:ln>
              <a:effectLst/>
            </c:spPr>
            <c:txPr>
              <a:bodyPr rot="0" vert="horz"/>
              <a:lstStyle/>
              <a:p>
                <a:pPr>
                  <a:defRPr>
                    <a:solidFill>
                      <a:schemeClr val="bg1"/>
                    </a:solidFill>
                  </a:defRPr>
                </a:pPr>
                <a:endParaRPr lang="fr-FR"/>
              </a:p>
            </c:txPr>
            <c:dLblPos val="inEnd"/>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cat>
            <c:strRef>
              <c:f>Sheet1!$A$2:$A$16</c:f>
              <c:strCache>
                <c:ptCount val="15"/>
                <c:pt idx="0">
                  <c:v>Companies need to do more to give back to the natural environment</c:v>
                </c:pt>
                <c:pt idx="1">
                  <c:v>Companies should take responsibility for their supply chains</c:v>
                </c:pt>
                <c:pt idx="2">
                  <c:v>Companies need to do more to look after their employees</c:v>
                </c:pt>
                <c:pt idx="3">
                  <c:v>Companies need more processes in place to identify and stop unethical behaviours</c:v>
                </c:pt>
                <c:pt idx="4">
                  <c:v>Companies should be penalised for not ensuring good ESG practices</c:v>
                </c:pt>
                <c:pt idx="5">
                  <c:v>Companies need to do more to give back to the communities in which they operate</c:v>
                </c:pt>
                <c:pt idx="6">
                  <c:v>There should be a consistent approach for companies to report their ESG performance</c:v>
                </c:pt>
                <c:pt idx="7">
                  <c:v>ESG considerations should be more important to businesses than profitability</c:v>
                </c:pt>
                <c:pt idx="8">
                  <c:v>Companies should promote their ESG efforts more clearly for consumers and investors</c:v>
                </c:pt>
                <c:pt idx="9">
                  <c:v>There should be incentives to invest in companies that have good ESG practices</c:v>
                </c:pt>
                <c:pt idx="10">
                  <c:v>Claims made by companies on ESG need to be more adequately regulated</c:v>
                </c:pt>
                <c:pt idx="11">
                  <c:v>Companies generally take advantage of people's lack of understanding of the human health impacts of their products</c:v>
                </c:pt>
                <c:pt idx="12">
                  <c:v>Companies generally take advantage of people's lack of understanding of the environmental impacts of their products</c:v>
                </c:pt>
                <c:pt idx="13">
                  <c:v>Companies are over-reporting the positive environmental impact they deliver</c:v>
                </c:pt>
                <c:pt idx="14">
                  <c:v>This country is lagging behind in addressing ESG issues</c:v>
                </c:pt>
              </c:strCache>
            </c:strRef>
          </c:cat>
          <c:val>
            <c:numRef>
              <c:f>Sheet1!$E$2:$E$16</c:f>
              <c:numCache>
                <c:formatCode>0</c:formatCode>
                <c:ptCount val="15"/>
                <c:pt idx="0">
                  <c:v>39.925826450069998</c:v>
                </c:pt>
                <c:pt idx="1">
                  <c:v>40.222270407060002</c:v>
                </c:pt>
                <c:pt idx="2">
                  <c:v>39.240460652369997</c:v>
                </c:pt>
                <c:pt idx="3">
                  <c:v>44.058546945049997</c:v>
                </c:pt>
                <c:pt idx="4">
                  <c:v>36.575045269679997</c:v>
                </c:pt>
                <c:pt idx="5">
                  <c:v>45.008575300559997</c:v>
                </c:pt>
                <c:pt idx="6">
                  <c:v>41.100103371769997</c:v>
                </c:pt>
                <c:pt idx="7">
                  <c:v>34.666216202850002</c:v>
                </c:pt>
                <c:pt idx="8">
                  <c:v>41.789242973489998</c:v>
                </c:pt>
                <c:pt idx="9">
                  <c:v>45.299418618680001</c:v>
                </c:pt>
                <c:pt idx="10">
                  <c:v>38.088892645530002</c:v>
                </c:pt>
                <c:pt idx="11">
                  <c:v>38.111076168910003</c:v>
                </c:pt>
                <c:pt idx="12">
                  <c:v>39.237695768450003</c:v>
                </c:pt>
                <c:pt idx="13">
                  <c:v>36.971111533269998</c:v>
                </c:pt>
                <c:pt idx="14">
                  <c:v>36.135885675780003</c:v>
                </c:pt>
              </c:numCache>
            </c:numRef>
          </c:val>
          <c:extLst>
            <c:ext xmlns:c16="http://schemas.microsoft.com/office/drawing/2014/chart" uri="{C3380CC4-5D6E-409C-BE32-E72D297353CC}">
              <c16:uniqueId val="{0000000C-669D-4C2E-92DB-DC491AAC062F}"/>
            </c:ext>
          </c:extLst>
        </c:ser>
        <c:ser>
          <c:idx val="4"/>
          <c:order val="4"/>
          <c:tx>
            <c:strRef>
              <c:f>Sheet1!$F$1</c:f>
              <c:strCache>
                <c:ptCount val="1"/>
                <c:pt idx="0">
                  <c:v>Strongly agree</c:v>
                </c:pt>
              </c:strCache>
            </c:strRef>
          </c:tx>
          <c:spPr>
            <a:solidFill>
              <a:srgbClr val="16093E"/>
            </a:solidFill>
            <a:ln>
              <a:noFill/>
            </a:ln>
            <a:effectLst/>
          </c:spPr>
          <c:invertIfNegative val="0"/>
          <c:dLbls>
            <c:spPr>
              <a:noFill/>
              <a:ln>
                <a:noFill/>
              </a:ln>
              <a:effectLst/>
            </c:spPr>
            <c:txPr>
              <a:bodyPr rot="0" vert="horz"/>
              <a:lstStyle/>
              <a:p>
                <a:pPr>
                  <a:defRPr>
                    <a:solidFill>
                      <a:schemeClr val="bg1"/>
                    </a:solidFill>
                  </a:defRPr>
                </a:pPr>
                <a:endParaRPr lang="fr-FR"/>
              </a:p>
            </c:txPr>
            <c:dLblPos val="inEnd"/>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cat>
            <c:strRef>
              <c:f>Sheet1!$A$2:$A$16</c:f>
              <c:strCache>
                <c:ptCount val="15"/>
                <c:pt idx="0">
                  <c:v>Companies need to do more to give back to the natural environment</c:v>
                </c:pt>
                <c:pt idx="1">
                  <c:v>Companies should take responsibility for their supply chains</c:v>
                </c:pt>
                <c:pt idx="2">
                  <c:v>Companies need to do more to look after their employees</c:v>
                </c:pt>
                <c:pt idx="3">
                  <c:v>Companies need more processes in place to identify and stop unethical behaviours</c:v>
                </c:pt>
                <c:pt idx="4">
                  <c:v>Companies should be penalised for not ensuring good ESG practices</c:v>
                </c:pt>
                <c:pt idx="5">
                  <c:v>Companies need to do more to give back to the communities in which they operate</c:v>
                </c:pt>
                <c:pt idx="6">
                  <c:v>There should be a consistent approach for companies to report their ESG performance</c:v>
                </c:pt>
                <c:pt idx="7">
                  <c:v>ESG considerations should be more important to businesses than profitability</c:v>
                </c:pt>
                <c:pt idx="8">
                  <c:v>Companies should promote their ESG efforts more clearly for consumers and investors</c:v>
                </c:pt>
                <c:pt idx="9">
                  <c:v>There should be incentives to invest in companies that have good ESG practices</c:v>
                </c:pt>
                <c:pt idx="10">
                  <c:v>Claims made by companies on ESG need to be more adequately regulated</c:v>
                </c:pt>
                <c:pt idx="11">
                  <c:v>Companies generally take advantage of people's lack of understanding of the human health impacts of their products</c:v>
                </c:pt>
                <c:pt idx="12">
                  <c:v>Companies generally take advantage of people's lack of understanding of the environmental impacts of their products</c:v>
                </c:pt>
                <c:pt idx="13">
                  <c:v>Companies are over-reporting the positive environmental impact they deliver</c:v>
                </c:pt>
                <c:pt idx="14">
                  <c:v>This country is lagging behind in addressing ESG issues</c:v>
                </c:pt>
              </c:strCache>
            </c:strRef>
          </c:cat>
          <c:val>
            <c:numRef>
              <c:f>Sheet1!$F$2:$F$16</c:f>
              <c:numCache>
                <c:formatCode>0</c:formatCode>
                <c:ptCount val="15"/>
                <c:pt idx="0">
                  <c:v>39.014454691929998</c:v>
                </c:pt>
                <c:pt idx="1">
                  <c:v>37.338257111319997</c:v>
                </c:pt>
                <c:pt idx="2">
                  <c:v>37.595883985150003</c:v>
                </c:pt>
                <c:pt idx="3">
                  <c:v>31.2258211579</c:v>
                </c:pt>
                <c:pt idx="4">
                  <c:v>38.400216621509998</c:v>
                </c:pt>
                <c:pt idx="5">
                  <c:v>28.61306203058</c:v>
                </c:pt>
                <c:pt idx="6">
                  <c:v>32.323655193930001</c:v>
                </c:pt>
                <c:pt idx="7">
                  <c:v>38.49116405929</c:v>
                </c:pt>
                <c:pt idx="8">
                  <c:v>30.203123874119999</c:v>
                </c:pt>
                <c:pt idx="9">
                  <c:v>26.210081118070001</c:v>
                </c:pt>
                <c:pt idx="10">
                  <c:v>33.320294561689998</c:v>
                </c:pt>
                <c:pt idx="11">
                  <c:v>29.301866503949999</c:v>
                </c:pt>
                <c:pt idx="12">
                  <c:v>27.998142786380001</c:v>
                </c:pt>
                <c:pt idx="13">
                  <c:v>24.225445666260001</c:v>
                </c:pt>
                <c:pt idx="14">
                  <c:v>23.500750367759998</c:v>
                </c:pt>
              </c:numCache>
            </c:numRef>
          </c:val>
          <c:extLst>
            <c:ext xmlns:c16="http://schemas.microsoft.com/office/drawing/2014/chart" uri="{C3380CC4-5D6E-409C-BE32-E72D297353CC}">
              <c16:uniqueId val="{0000000D-669D-4C2E-92DB-DC491AAC062F}"/>
            </c:ext>
          </c:extLst>
        </c:ser>
        <c:dLbls>
          <c:showLegendKey val="0"/>
          <c:showVal val="0"/>
          <c:showCatName val="0"/>
          <c:showSerName val="0"/>
          <c:showPercent val="0"/>
          <c:showBubbleSize val="0"/>
        </c:dLbls>
        <c:gapWidth val="50"/>
        <c:overlap val="100"/>
        <c:axId val="445386928"/>
        <c:axId val="445408560"/>
      </c:barChart>
      <c:catAx>
        <c:axId val="445386928"/>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vert="horz"/>
          <a:lstStyle/>
          <a:p>
            <a:pPr>
              <a:defRPr sz="900"/>
            </a:pPr>
            <a:endParaRPr lang="fr-FR"/>
          </a:p>
        </c:txPr>
        <c:crossAx val="445408560"/>
        <c:crosses val="autoZero"/>
        <c:auto val="1"/>
        <c:lblAlgn val="ctr"/>
        <c:lblOffset val="100"/>
        <c:noMultiLvlLbl val="0"/>
      </c:catAx>
      <c:valAx>
        <c:axId val="445408560"/>
        <c:scaling>
          <c:orientation val="minMax"/>
        </c:scaling>
        <c:delete val="1"/>
        <c:axPos val="t"/>
        <c:numFmt formatCode="0%" sourceLinked="1"/>
        <c:majorTickMark val="none"/>
        <c:minorTickMark val="none"/>
        <c:tickLblPos val="nextTo"/>
        <c:crossAx val="445386928"/>
        <c:crosses val="autoZero"/>
        <c:crossBetween val="between"/>
      </c:valAx>
      <c:spPr>
        <a:noFill/>
        <a:ln>
          <a:noFill/>
        </a:ln>
        <a:effectLst/>
      </c:spPr>
    </c:plotArea>
    <c:legend>
      <c:legendPos val="b"/>
      <c:layout>
        <c:manualLayout>
          <c:xMode val="edge"/>
          <c:yMode val="edge"/>
          <c:x val="0.2192444393839604"/>
          <c:y val="0.93625168905039569"/>
          <c:w val="0.57788476234377884"/>
          <c:h val="4.7276342811312391E-2"/>
        </c:manualLayout>
      </c:layout>
      <c:overlay val="0"/>
      <c:spPr>
        <a:noFill/>
        <a:ln>
          <a:noFill/>
        </a:ln>
        <a:effectLst/>
      </c:spPr>
      <c:txPr>
        <a:bodyPr rot="0" vert="horz"/>
        <a:lstStyle/>
        <a:p>
          <a:pPr>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venir Next LT Pro" panose="020B0504020202020204" pitchFamily="34" charset="0"/>
        </a:defRPr>
      </a:pPr>
      <a:endParaRPr lang="fr-FR"/>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rgbClr val="16093E"/>
                </a:solidFill>
                <a:latin typeface="+mn-lt"/>
                <a:ea typeface="+mn-ea"/>
                <a:cs typeface="+mn-cs"/>
              </a:defRPr>
            </a:pPr>
            <a:r>
              <a:rPr lang="en-AU" sz="1200" b="1" baseline="0">
                <a:solidFill>
                  <a:srgbClr val="16093E"/>
                </a:solidFill>
              </a:rPr>
              <a:t>How much more people would be willing to pay if provider </a:t>
            </a:r>
          </a:p>
          <a:p>
            <a:pPr>
              <a:defRPr sz="1200" b="1">
                <a:solidFill>
                  <a:srgbClr val="16093E"/>
                </a:solidFill>
              </a:defRPr>
            </a:pPr>
            <a:r>
              <a:rPr lang="en-AU" sz="1200" b="1" baseline="0">
                <a:solidFill>
                  <a:srgbClr val="16093E"/>
                </a:solidFill>
              </a:rPr>
              <a:t>was doing the right thing in terms of ESG </a:t>
            </a:r>
            <a:r>
              <a:rPr lang="en-AU" sz="1200" b="1">
                <a:solidFill>
                  <a:srgbClr val="16093E"/>
                </a:solidFill>
              </a:rPr>
              <a:t>(%)</a:t>
            </a:r>
          </a:p>
        </c:rich>
      </c:tx>
      <c:layout>
        <c:manualLayout>
          <c:xMode val="edge"/>
          <c:yMode val="edge"/>
          <c:x val="1.3469043633804394E-3"/>
          <c:y val="3.4103398840856169E-2"/>
        </c:manualLayout>
      </c:layout>
      <c:overlay val="0"/>
      <c:spPr>
        <a:noFill/>
        <a:ln>
          <a:noFill/>
        </a:ln>
        <a:effectLst/>
      </c:spPr>
      <c:txPr>
        <a:bodyPr rot="0" spcFirstLastPara="1" vertOverflow="ellipsis" vert="horz" wrap="square" anchor="ctr" anchorCtr="1"/>
        <a:lstStyle/>
        <a:p>
          <a:pPr>
            <a:defRPr sz="1200" b="1" i="0" u="none" strike="noStrike" kern="1200" spc="0" baseline="0">
              <a:solidFill>
                <a:srgbClr val="16093E"/>
              </a:solidFill>
              <a:latin typeface="+mn-lt"/>
              <a:ea typeface="+mn-ea"/>
              <a:cs typeface="+mn-cs"/>
            </a:defRPr>
          </a:pPr>
          <a:endParaRPr lang="fr-FR"/>
        </a:p>
      </c:txPr>
    </c:title>
    <c:autoTitleDeleted val="0"/>
    <c:plotArea>
      <c:layout>
        <c:manualLayout>
          <c:layoutTarget val="inner"/>
          <c:xMode val="edge"/>
          <c:yMode val="edge"/>
          <c:x val="0.20600714218259186"/>
          <c:y val="0.12557962940932837"/>
          <c:w val="0.69183890049530361"/>
          <c:h val="0.75310123556009578"/>
        </c:manualLayout>
      </c:layout>
      <c:barChart>
        <c:barDir val="bar"/>
        <c:grouping val="percentStacked"/>
        <c:varyColors val="0"/>
        <c:ser>
          <c:idx val="0"/>
          <c:order val="0"/>
          <c:tx>
            <c:strRef>
              <c:f>Sheet1!$B$1</c:f>
              <c:strCache>
                <c:ptCount val="1"/>
                <c:pt idx="0">
                  <c:v>Nothing at all (1)</c:v>
                </c:pt>
              </c:strCache>
            </c:strRef>
          </c:tx>
          <c:spPr>
            <a:solidFill>
              <a:srgbClr val="5A5A5A"/>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Avenir Next LT Pro" panose="020B0504020202020204" pitchFamily="34" charset="0"/>
                    <a:ea typeface="+mn-ea"/>
                    <a:cs typeface="+mn-cs"/>
                  </a:defRPr>
                </a:pPr>
                <a:endParaRPr lang="fr-FR"/>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Food</c:v>
                </c:pt>
                <c:pt idx="1">
                  <c:v>Cars / vehicles</c:v>
                </c:pt>
                <c:pt idx="2">
                  <c:v>Clothing</c:v>
                </c:pt>
                <c:pt idx="3">
                  <c:v>Personal care and cosmetics</c:v>
                </c:pt>
                <c:pt idx="4">
                  <c:v>Pharmaceuticals</c:v>
                </c:pt>
                <c:pt idx="5">
                  <c:v>Technology</c:v>
                </c:pt>
                <c:pt idx="6">
                  <c:v>Electricity</c:v>
                </c:pt>
                <c:pt idx="7">
                  <c:v>Airline tickets</c:v>
                </c:pt>
                <c:pt idx="8">
                  <c:v>Financial products e.g. loans, banking accounts, insurance</c:v>
                </c:pt>
              </c:strCache>
            </c:strRef>
          </c:cat>
          <c:val>
            <c:numRef>
              <c:f>Sheet1!$B$2:$B$10</c:f>
              <c:numCache>
                <c:formatCode>0</c:formatCode>
                <c:ptCount val="9"/>
                <c:pt idx="0">
                  <c:v>29.5420361832</c:v>
                </c:pt>
                <c:pt idx="1">
                  <c:v>40.007000996259997</c:v>
                </c:pt>
                <c:pt idx="2">
                  <c:v>34.966567568279999</c:v>
                </c:pt>
                <c:pt idx="3">
                  <c:v>39.803103543219997</c:v>
                </c:pt>
                <c:pt idx="4">
                  <c:v>40.122541801959997</c:v>
                </c:pt>
                <c:pt idx="5">
                  <c:v>39.8974753611</c:v>
                </c:pt>
                <c:pt idx="6">
                  <c:v>46.141499482059999</c:v>
                </c:pt>
                <c:pt idx="7">
                  <c:v>48.450862008980003</c:v>
                </c:pt>
                <c:pt idx="8">
                  <c:v>55.642259513150002</c:v>
                </c:pt>
              </c:numCache>
            </c:numRef>
          </c:val>
          <c:extLst>
            <c:ext xmlns:c16="http://schemas.microsoft.com/office/drawing/2014/chart" uri="{C3380CC4-5D6E-409C-BE32-E72D297353CC}">
              <c16:uniqueId val="{00000000-B9E1-495D-A7E2-D3779E3533E8}"/>
            </c:ext>
          </c:extLst>
        </c:ser>
        <c:ser>
          <c:idx val="1"/>
          <c:order val="1"/>
          <c:tx>
            <c:strRef>
              <c:f>Sheet1!$C$1</c:f>
              <c:strCache>
                <c:ptCount val="1"/>
                <c:pt idx="0">
                  <c:v>(2)</c:v>
                </c:pt>
              </c:strCache>
            </c:strRef>
          </c:tx>
          <c:spPr>
            <a:solidFill>
              <a:schemeClr val="accent3">
                <a:lumMod val="20000"/>
                <a:lumOff val="8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16093E"/>
                    </a:solidFill>
                    <a:latin typeface="Avenir Next LT Pro" panose="020B0504020202020204" pitchFamily="34" charset="0"/>
                    <a:ea typeface="+mn-ea"/>
                    <a:cs typeface="+mn-cs"/>
                  </a:defRPr>
                </a:pPr>
                <a:endParaRPr lang="fr-FR"/>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Food</c:v>
                </c:pt>
                <c:pt idx="1">
                  <c:v>Cars / vehicles</c:v>
                </c:pt>
                <c:pt idx="2">
                  <c:v>Clothing</c:v>
                </c:pt>
                <c:pt idx="3">
                  <c:v>Personal care and cosmetics</c:v>
                </c:pt>
                <c:pt idx="4">
                  <c:v>Pharmaceuticals</c:v>
                </c:pt>
                <c:pt idx="5">
                  <c:v>Technology</c:v>
                </c:pt>
                <c:pt idx="6">
                  <c:v>Electricity</c:v>
                </c:pt>
                <c:pt idx="7">
                  <c:v>Airline tickets</c:v>
                </c:pt>
                <c:pt idx="8">
                  <c:v>Financial products e.g. loans, banking accounts, insurance</c:v>
                </c:pt>
              </c:strCache>
            </c:strRef>
          </c:cat>
          <c:val>
            <c:numRef>
              <c:f>Sheet1!$C$2:$C$10</c:f>
              <c:numCache>
                <c:formatCode>0</c:formatCode>
                <c:ptCount val="9"/>
                <c:pt idx="0">
                  <c:v>22.725541357609998</c:v>
                </c:pt>
                <c:pt idx="1">
                  <c:v>22.080601322290001</c:v>
                </c:pt>
                <c:pt idx="2">
                  <c:v>23.236382630249999</c:v>
                </c:pt>
                <c:pt idx="3">
                  <c:v>23.306745833419999</c:v>
                </c:pt>
                <c:pt idx="4">
                  <c:v>21.554104903220001</c:v>
                </c:pt>
                <c:pt idx="5">
                  <c:v>23.957674679539998</c:v>
                </c:pt>
                <c:pt idx="6">
                  <c:v>20.867725685980002</c:v>
                </c:pt>
                <c:pt idx="7">
                  <c:v>19.796589650360001</c:v>
                </c:pt>
                <c:pt idx="8">
                  <c:v>15.80640835761</c:v>
                </c:pt>
              </c:numCache>
            </c:numRef>
          </c:val>
          <c:extLst>
            <c:ext xmlns:c16="http://schemas.microsoft.com/office/drawing/2014/chart" uri="{C3380CC4-5D6E-409C-BE32-E72D297353CC}">
              <c16:uniqueId val="{00000001-B9E1-495D-A7E2-D3779E3533E8}"/>
            </c:ext>
          </c:extLst>
        </c:ser>
        <c:ser>
          <c:idx val="2"/>
          <c:order val="2"/>
          <c:tx>
            <c:strRef>
              <c:f>Sheet1!$D$1</c:f>
              <c:strCache>
                <c:ptCount val="1"/>
                <c:pt idx="0">
                  <c:v>(3)</c:v>
                </c:pt>
              </c:strCache>
            </c:strRef>
          </c:tx>
          <c:spPr>
            <a:solidFill>
              <a:schemeClr val="accent3">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rgbClr val="16093E"/>
                    </a:solidFill>
                    <a:latin typeface="Avenir Next LT Pro" panose="020B0504020202020204" pitchFamily="34" charset="0"/>
                    <a:ea typeface="+mn-ea"/>
                    <a:cs typeface="+mn-cs"/>
                  </a:defRPr>
                </a:pPr>
                <a:endParaRPr lang="fr-FR"/>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Food</c:v>
                </c:pt>
                <c:pt idx="1">
                  <c:v>Cars / vehicles</c:v>
                </c:pt>
                <c:pt idx="2">
                  <c:v>Clothing</c:v>
                </c:pt>
                <c:pt idx="3">
                  <c:v>Personal care and cosmetics</c:v>
                </c:pt>
                <c:pt idx="4">
                  <c:v>Pharmaceuticals</c:v>
                </c:pt>
                <c:pt idx="5">
                  <c:v>Technology</c:v>
                </c:pt>
                <c:pt idx="6">
                  <c:v>Electricity</c:v>
                </c:pt>
                <c:pt idx="7">
                  <c:v>Airline tickets</c:v>
                </c:pt>
                <c:pt idx="8">
                  <c:v>Financial products e.g. loans, banking accounts, insurance</c:v>
                </c:pt>
              </c:strCache>
            </c:strRef>
          </c:cat>
          <c:val>
            <c:numRef>
              <c:f>Sheet1!$D$2:$D$10</c:f>
              <c:numCache>
                <c:formatCode>0</c:formatCode>
                <c:ptCount val="9"/>
                <c:pt idx="0">
                  <c:v>26.322071854059999</c:v>
                </c:pt>
                <c:pt idx="1">
                  <c:v>21.027305752450001</c:v>
                </c:pt>
                <c:pt idx="2">
                  <c:v>25.322680315039999</c:v>
                </c:pt>
                <c:pt idx="3">
                  <c:v>20.840173494569999</c:v>
                </c:pt>
                <c:pt idx="4">
                  <c:v>22.820060205410002</c:v>
                </c:pt>
                <c:pt idx="5">
                  <c:v>22.376270206240001</c:v>
                </c:pt>
                <c:pt idx="6">
                  <c:v>20.751644902350002</c:v>
                </c:pt>
                <c:pt idx="7">
                  <c:v>19.696698537349999</c:v>
                </c:pt>
                <c:pt idx="8">
                  <c:v>19.280764785500001</c:v>
                </c:pt>
              </c:numCache>
            </c:numRef>
          </c:val>
          <c:extLst>
            <c:ext xmlns:c16="http://schemas.microsoft.com/office/drawing/2014/chart" uri="{C3380CC4-5D6E-409C-BE32-E72D297353CC}">
              <c16:uniqueId val="{00000002-B9E1-495D-A7E2-D3779E3533E8}"/>
            </c:ext>
          </c:extLst>
        </c:ser>
        <c:ser>
          <c:idx val="3"/>
          <c:order val="3"/>
          <c:tx>
            <c:strRef>
              <c:f>Sheet1!$E$1</c:f>
              <c:strCache>
                <c:ptCount val="1"/>
                <c:pt idx="0">
                  <c:v>(4)</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Avenir Next LT Pro" panose="020B0504020202020204" pitchFamily="34" charset="0"/>
                    <a:ea typeface="+mn-ea"/>
                    <a:cs typeface="+mn-cs"/>
                  </a:defRPr>
                </a:pPr>
                <a:endParaRPr lang="fr-FR"/>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Food</c:v>
                </c:pt>
                <c:pt idx="1">
                  <c:v>Cars / vehicles</c:v>
                </c:pt>
                <c:pt idx="2">
                  <c:v>Clothing</c:v>
                </c:pt>
                <c:pt idx="3">
                  <c:v>Personal care and cosmetics</c:v>
                </c:pt>
                <c:pt idx="4">
                  <c:v>Pharmaceuticals</c:v>
                </c:pt>
                <c:pt idx="5">
                  <c:v>Technology</c:v>
                </c:pt>
                <c:pt idx="6">
                  <c:v>Electricity</c:v>
                </c:pt>
                <c:pt idx="7">
                  <c:v>Airline tickets</c:v>
                </c:pt>
                <c:pt idx="8">
                  <c:v>Financial products e.g. loans, banking accounts, insurance</c:v>
                </c:pt>
              </c:strCache>
            </c:strRef>
          </c:cat>
          <c:val>
            <c:numRef>
              <c:f>Sheet1!$E$2:$E$10</c:f>
              <c:numCache>
                <c:formatCode>0</c:formatCode>
                <c:ptCount val="9"/>
                <c:pt idx="0">
                  <c:v>14.500525467099999</c:v>
                </c:pt>
                <c:pt idx="1">
                  <c:v>13.433031624710001</c:v>
                </c:pt>
                <c:pt idx="2">
                  <c:v>11.940058659310001</c:v>
                </c:pt>
                <c:pt idx="3">
                  <c:v>10.945413669480001</c:v>
                </c:pt>
                <c:pt idx="4">
                  <c:v>11.403895681010001</c:v>
                </c:pt>
                <c:pt idx="5">
                  <c:v>10.404641048949999</c:v>
                </c:pt>
                <c:pt idx="6">
                  <c:v>9.9628085259660004</c:v>
                </c:pt>
                <c:pt idx="7">
                  <c:v>9.0987169308699993</c:v>
                </c:pt>
                <c:pt idx="8">
                  <c:v>7.1109727434070003</c:v>
                </c:pt>
              </c:numCache>
            </c:numRef>
          </c:val>
          <c:extLst>
            <c:ext xmlns:c16="http://schemas.microsoft.com/office/drawing/2014/chart" uri="{C3380CC4-5D6E-409C-BE32-E72D297353CC}">
              <c16:uniqueId val="{00000003-B9E1-495D-A7E2-D3779E3533E8}"/>
            </c:ext>
          </c:extLst>
        </c:ser>
        <c:ser>
          <c:idx val="4"/>
          <c:order val="4"/>
          <c:tx>
            <c:strRef>
              <c:f>Sheet1!$F$1</c:f>
              <c:strCache>
                <c:ptCount val="1"/>
                <c:pt idx="0">
                  <c:v>A great deal more (5)</c:v>
                </c:pt>
              </c:strCache>
            </c:strRef>
          </c:tx>
          <c:spPr>
            <a:solidFill>
              <a:schemeClr val="accent3">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Avenir Next LT Pro" panose="020B0504020202020204" pitchFamily="34" charset="0"/>
                    <a:ea typeface="+mn-ea"/>
                    <a:cs typeface="+mn-cs"/>
                  </a:defRPr>
                </a:pPr>
                <a:endParaRPr lang="fr-FR"/>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Food</c:v>
                </c:pt>
                <c:pt idx="1">
                  <c:v>Cars / vehicles</c:v>
                </c:pt>
                <c:pt idx="2">
                  <c:v>Clothing</c:v>
                </c:pt>
                <c:pt idx="3">
                  <c:v>Personal care and cosmetics</c:v>
                </c:pt>
                <c:pt idx="4">
                  <c:v>Pharmaceuticals</c:v>
                </c:pt>
                <c:pt idx="5">
                  <c:v>Technology</c:v>
                </c:pt>
                <c:pt idx="6">
                  <c:v>Electricity</c:v>
                </c:pt>
                <c:pt idx="7">
                  <c:v>Airline tickets</c:v>
                </c:pt>
                <c:pt idx="8">
                  <c:v>Financial products e.g. loans, banking accounts, insurance</c:v>
                </c:pt>
              </c:strCache>
            </c:strRef>
          </c:cat>
          <c:val>
            <c:numRef>
              <c:f>Sheet1!$F$2:$F$10</c:f>
              <c:numCache>
                <c:formatCode>0</c:formatCode>
                <c:ptCount val="9"/>
                <c:pt idx="0">
                  <c:v>6.9098251380300004</c:v>
                </c:pt>
                <c:pt idx="1">
                  <c:v>3.452060304293</c:v>
                </c:pt>
                <c:pt idx="2">
                  <c:v>4.5343108271209998</c:v>
                </c:pt>
                <c:pt idx="3">
                  <c:v>5.1045634593180003</c:v>
                </c:pt>
                <c:pt idx="4">
                  <c:v>4.0993974083970004</c:v>
                </c:pt>
                <c:pt idx="5">
                  <c:v>3.3639387041690001</c:v>
                </c:pt>
                <c:pt idx="6">
                  <c:v>2.2763214036520001</c:v>
                </c:pt>
                <c:pt idx="7">
                  <c:v>2.9571328724370001</c:v>
                </c:pt>
                <c:pt idx="8">
                  <c:v>2.1595946003440001</c:v>
                </c:pt>
              </c:numCache>
            </c:numRef>
          </c:val>
          <c:extLst>
            <c:ext xmlns:c16="http://schemas.microsoft.com/office/drawing/2014/chart" uri="{C3380CC4-5D6E-409C-BE32-E72D297353CC}">
              <c16:uniqueId val="{00000004-B9E1-495D-A7E2-D3779E3533E8}"/>
            </c:ext>
          </c:extLst>
        </c:ser>
        <c:dLbls>
          <c:showLegendKey val="0"/>
          <c:showVal val="0"/>
          <c:showCatName val="0"/>
          <c:showSerName val="0"/>
          <c:showPercent val="0"/>
          <c:showBubbleSize val="0"/>
        </c:dLbls>
        <c:gapWidth val="50"/>
        <c:overlap val="100"/>
        <c:axId val="445386928"/>
        <c:axId val="445408560"/>
      </c:barChart>
      <c:catAx>
        <c:axId val="445386928"/>
        <c:scaling>
          <c:orientation val="maxMin"/>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rgbClr val="16093E"/>
                </a:solidFill>
                <a:latin typeface="Avenir Next LT Pro" panose="020B0504020202020204" pitchFamily="34" charset="0"/>
                <a:ea typeface="+mn-ea"/>
                <a:cs typeface="+mn-cs"/>
              </a:defRPr>
            </a:pPr>
            <a:endParaRPr lang="fr-FR"/>
          </a:p>
        </c:txPr>
        <c:crossAx val="445408560"/>
        <c:crosses val="autoZero"/>
        <c:auto val="1"/>
        <c:lblAlgn val="ctr"/>
        <c:lblOffset val="100"/>
        <c:noMultiLvlLbl val="0"/>
      </c:catAx>
      <c:valAx>
        <c:axId val="445408560"/>
        <c:scaling>
          <c:orientation val="minMax"/>
        </c:scaling>
        <c:delete val="1"/>
        <c:axPos val="t"/>
        <c:numFmt formatCode="0%" sourceLinked="1"/>
        <c:majorTickMark val="none"/>
        <c:minorTickMark val="none"/>
        <c:tickLblPos val="nextTo"/>
        <c:crossAx val="445386928"/>
        <c:crosses val="autoZero"/>
        <c:crossBetween val="between"/>
      </c:valAx>
      <c:spPr>
        <a:noFill/>
        <a:ln>
          <a:noFill/>
        </a:ln>
        <a:effectLst/>
      </c:spPr>
    </c:plotArea>
    <c:legend>
      <c:legendPos val="b"/>
      <c:layout>
        <c:manualLayout>
          <c:xMode val="edge"/>
          <c:yMode val="edge"/>
          <c:x val="0.1471417168159215"/>
          <c:y val="0.89111277765709607"/>
          <c:w val="0.79180531334969384"/>
          <c:h val="4.781693045785157E-2"/>
        </c:manualLayout>
      </c:layout>
      <c:overlay val="0"/>
      <c:spPr>
        <a:noFill/>
        <a:ln>
          <a:noFill/>
        </a:ln>
        <a:effectLst/>
      </c:spPr>
      <c:txPr>
        <a:bodyPr rot="0" spcFirstLastPara="1" vertOverflow="ellipsis" vert="horz" wrap="square" anchor="ctr" anchorCtr="1"/>
        <a:lstStyle/>
        <a:p>
          <a:pPr>
            <a:defRPr sz="1000" b="0" i="0" u="none" strike="noStrike" kern="1200" baseline="0">
              <a:solidFill>
                <a:srgbClr val="16093E"/>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DA11D50-696F-1640-9840-F7DB101278ED}"/>
              </a:ext>
            </a:extLst>
          </p:cNvPr>
          <p:cNvSpPr>
            <a:spLocks noGrp="1"/>
          </p:cNvSpPr>
          <p:nvPr>
            <p:ph type="hdr" sz="quarter"/>
          </p:nvPr>
        </p:nvSpPr>
        <p:spPr>
          <a:xfrm>
            <a:off x="0" y="0"/>
            <a:ext cx="2945659" cy="495348"/>
          </a:xfrm>
          <a:prstGeom prst="rect">
            <a:avLst/>
          </a:prstGeom>
        </p:spPr>
        <p:txBody>
          <a:bodyPr vert="horz" lIns="98298" tIns="49149" rIns="98298" bIns="49149" rtlCol="0"/>
          <a:lstStyle>
            <a:lvl1pPr algn="l">
              <a:defRPr sz="1300"/>
            </a:lvl1pPr>
          </a:lstStyle>
          <a:p>
            <a:endParaRPr lang="en-US"/>
          </a:p>
        </p:txBody>
      </p:sp>
      <p:sp>
        <p:nvSpPr>
          <p:cNvPr id="3" name="Date Placeholder 2">
            <a:extLst>
              <a:ext uri="{FF2B5EF4-FFF2-40B4-BE49-F238E27FC236}">
                <a16:creationId xmlns:a16="http://schemas.microsoft.com/office/drawing/2014/main" id="{28D23D81-EA93-7443-85CF-465790465298}"/>
              </a:ext>
            </a:extLst>
          </p:cNvPr>
          <p:cNvSpPr>
            <a:spLocks noGrp="1"/>
          </p:cNvSpPr>
          <p:nvPr>
            <p:ph type="dt" sz="quarter" idx="1"/>
          </p:nvPr>
        </p:nvSpPr>
        <p:spPr>
          <a:xfrm>
            <a:off x="3850444" y="0"/>
            <a:ext cx="2945659" cy="495348"/>
          </a:xfrm>
          <a:prstGeom prst="rect">
            <a:avLst/>
          </a:prstGeom>
        </p:spPr>
        <p:txBody>
          <a:bodyPr vert="horz" lIns="98298" tIns="49149" rIns="98298" bIns="49149" rtlCol="0"/>
          <a:lstStyle>
            <a:lvl1pPr algn="r">
              <a:defRPr sz="1300"/>
            </a:lvl1pPr>
          </a:lstStyle>
          <a:p>
            <a:fld id="{9C673544-CA8E-694C-BDA2-8F4C6B38EAB8}" type="datetimeFigureOut">
              <a:rPr lang="en-US" smtClean="0"/>
              <a:t>10/21/2021</a:t>
            </a:fld>
            <a:endParaRPr lang="en-US"/>
          </a:p>
        </p:txBody>
      </p:sp>
      <p:sp>
        <p:nvSpPr>
          <p:cNvPr id="4" name="Footer Placeholder 3">
            <a:extLst>
              <a:ext uri="{FF2B5EF4-FFF2-40B4-BE49-F238E27FC236}">
                <a16:creationId xmlns:a16="http://schemas.microsoft.com/office/drawing/2014/main" id="{CC3FEAD5-2503-4D48-BE16-3F38D55F67A4}"/>
              </a:ext>
            </a:extLst>
          </p:cNvPr>
          <p:cNvSpPr>
            <a:spLocks noGrp="1"/>
          </p:cNvSpPr>
          <p:nvPr>
            <p:ph type="ftr" sz="quarter" idx="2"/>
          </p:nvPr>
        </p:nvSpPr>
        <p:spPr>
          <a:xfrm>
            <a:off x="0" y="9377317"/>
            <a:ext cx="2945659" cy="495347"/>
          </a:xfrm>
          <a:prstGeom prst="rect">
            <a:avLst/>
          </a:prstGeom>
        </p:spPr>
        <p:txBody>
          <a:bodyPr vert="horz" lIns="98298" tIns="49149" rIns="98298" bIns="49149" rtlCol="0" anchor="b"/>
          <a:lstStyle>
            <a:lvl1pPr algn="l">
              <a:defRPr sz="1300"/>
            </a:lvl1pPr>
          </a:lstStyle>
          <a:p>
            <a:endParaRPr lang="en-US"/>
          </a:p>
        </p:txBody>
      </p:sp>
    </p:spTree>
    <p:extLst>
      <p:ext uri="{BB962C8B-B14F-4D97-AF65-F5344CB8AC3E}">
        <p14:creationId xmlns:p14="http://schemas.microsoft.com/office/powerpoint/2010/main" val="845794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5348"/>
          </a:xfrm>
          <a:prstGeom prst="rect">
            <a:avLst/>
          </a:prstGeom>
        </p:spPr>
        <p:txBody>
          <a:bodyPr vert="horz" lIns="98298" tIns="49149" rIns="98298" bIns="49149" rtlCol="0"/>
          <a:lstStyle>
            <a:lvl1pPr algn="l">
              <a:defRPr sz="1300"/>
            </a:lvl1pPr>
          </a:lstStyle>
          <a:p>
            <a:endParaRPr lang="en-GB"/>
          </a:p>
        </p:txBody>
      </p:sp>
      <p:sp>
        <p:nvSpPr>
          <p:cNvPr id="3" name="Date Placeholder 2"/>
          <p:cNvSpPr>
            <a:spLocks noGrp="1"/>
          </p:cNvSpPr>
          <p:nvPr>
            <p:ph type="dt" idx="1"/>
          </p:nvPr>
        </p:nvSpPr>
        <p:spPr>
          <a:xfrm>
            <a:off x="3850444" y="0"/>
            <a:ext cx="2945659" cy="495348"/>
          </a:xfrm>
          <a:prstGeom prst="rect">
            <a:avLst/>
          </a:prstGeom>
        </p:spPr>
        <p:txBody>
          <a:bodyPr vert="horz" lIns="98298" tIns="49149" rIns="98298" bIns="49149" rtlCol="0"/>
          <a:lstStyle>
            <a:lvl1pPr algn="r">
              <a:defRPr sz="1300"/>
            </a:lvl1pPr>
          </a:lstStyle>
          <a:p>
            <a:fld id="{8DF0DE31-A480-4779-ACF1-33FFF761FE8C}" type="datetimeFigureOut">
              <a:rPr lang="en-GB" smtClean="0"/>
              <a:t>21/10/2021</a:t>
            </a:fld>
            <a:endParaRPr lang="en-GB"/>
          </a:p>
        </p:txBody>
      </p:sp>
      <p:sp>
        <p:nvSpPr>
          <p:cNvPr id="4" name="Slide Image Placeholder 3"/>
          <p:cNvSpPr>
            <a:spLocks noGrp="1" noRot="1" noChangeAspect="1"/>
          </p:cNvSpPr>
          <p:nvPr>
            <p:ph type="sldImg" idx="2"/>
          </p:nvPr>
        </p:nvSpPr>
        <p:spPr>
          <a:xfrm>
            <a:off x="436563" y="1233488"/>
            <a:ext cx="5924550" cy="3332162"/>
          </a:xfrm>
          <a:prstGeom prst="rect">
            <a:avLst/>
          </a:prstGeom>
          <a:noFill/>
          <a:ln w="12700">
            <a:solidFill>
              <a:prstClr val="black"/>
            </a:solidFill>
          </a:ln>
        </p:spPr>
        <p:txBody>
          <a:bodyPr vert="horz" lIns="98298" tIns="49149" rIns="98298" bIns="49149" rtlCol="0" anchor="ctr"/>
          <a:lstStyle/>
          <a:p>
            <a:endParaRPr lang="en-GB"/>
          </a:p>
        </p:txBody>
      </p:sp>
      <p:sp>
        <p:nvSpPr>
          <p:cNvPr id="5" name="Notes Placeholder 4"/>
          <p:cNvSpPr>
            <a:spLocks noGrp="1"/>
          </p:cNvSpPr>
          <p:nvPr>
            <p:ph type="body" sz="quarter" idx="3"/>
          </p:nvPr>
        </p:nvSpPr>
        <p:spPr>
          <a:xfrm>
            <a:off x="679768" y="4751219"/>
            <a:ext cx="5438140" cy="3887361"/>
          </a:xfrm>
          <a:prstGeom prst="rect">
            <a:avLst/>
          </a:prstGeom>
        </p:spPr>
        <p:txBody>
          <a:bodyPr vert="horz" lIns="98298" tIns="49149" rIns="98298" bIns="4914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7317"/>
            <a:ext cx="2945659" cy="495347"/>
          </a:xfrm>
          <a:prstGeom prst="rect">
            <a:avLst/>
          </a:prstGeom>
        </p:spPr>
        <p:txBody>
          <a:bodyPr vert="horz" lIns="98298" tIns="49149" rIns="98298" bIns="49149" rtlCol="0" anchor="b"/>
          <a:lstStyle>
            <a:lvl1pPr algn="l">
              <a:defRPr sz="1300"/>
            </a:lvl1pPr>
          </a:lstStyle>
          <a:p>
            <a:endParaRPr lang="en-GB"/>
          </a:p>
        </p:txBody>
      </p:sp>
      <p:sp>
        <p:nvSpPr>
          <p:cNvPr id="7" name="Slide Number Placeholder 6"/>
          <p:cNvSpPr>
            <a:spLocks noGrp="1"/>
          </p:cNvSpPr>
          <p:nvPr>
            <p:ph type="sldNum" sz="quarter" idx="5"/>
          </p:nvPr>
        </p:nvSpPr>
        <p:spPr>
          <a:xfrm>
            <a:off x="3850444" y="9377317"/>
            <a:ext cx="2945659" cy="495347"/>
          </a:xfrm>
          <a:prstGeom prst="rect">
            <a:avLst/>
          </a:prstGeom>
        </p:spPr>
        <p:txBody>
          <a:bodyPr vert="horz" lIns="98298" tIns="49149" rIns="98298" bIns="49149" rtlCol="0" anchor="b"/>
          <a:lstStyle>
            <a:lvl1pPr algn="r">
              <a:defRPr sz="1300"/>
            </a:lvl1pPr>
          </a:lstStyle>
          <a:p>
            <a:fld id="{F7EE3AA4-2155-4736-AD0B-203272269BB7}" type="slidenum">
              <a:rPr lang="en-GB" smtClean="0"/>
              <a:t>‹N°›</a:t>
            </a:fld>
            <a:endParaRPr lang="en-GB"/>
          </a:p>
        </p:txBody>
      </p:sp>
    </p:spTree>
    <p:extLst>
      <p:ext uri="{BB962C8B-B14F-4D97-AF65-F5344CB8AC3E}">
        <p14:creationId xmlns:p14="http://schemas.microsoft.com/office/powerpoint/2010/main" val="17931046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7EE3AA4-2155-4736-AD0B-203272269BB7}" type="slidenum">
              <a:rPr lang="en-GB" smtClean="0"/>
              <a:t>1</a:t>
            </a:fld>
            <a:endParaRPr lang="en-GB"/>
          </a:p>
        </p:txBody>
      </p:sp>
    </p:spTree>
    <p:extLst>
      <p:ext uri="{BB962C8B-B14F-4D97-AF65-F5344CB8AC3E}">
        <p14:creationId xmlns:p14="http://schemas.microsoft.com/office/powerpoint/2010/main" val="41473945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pPr marL="0" marR="0" lvl="0" indent="0" algn="r" defTabSz="981700" rtl="0" eaLnBrk="1" fontAlgn="auto" latinLnBrk="0" hangingPunct="1">
              <a:lnSpc>
                <a:spcPct val="100000"/>
              </a:lnSpc>
              <a:spcBef>
                <a:spcPts val="0"/>
              </a:spcBef>
              <a:spcAft>
                <a:spcPts val="0"/>
              </a:spcAft>
              <a:buClrTx/>
              <a:buSzTx/>
              <a:buFontTx/>
              <a:buNone/>
              <a:tabLst/>
              <a:defRPr/>
            </a:pPr>
            <a:fld id="{F7EE3AA4-2155-4736-AD0B-203272269BB7}" type="slidenum">
              <a:rPr kumimoji="0" lang="en-GB"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81700" rtl="0" eaLnBrk="1" fontAlgn="auto" latinLnBrk="0" hangingPunct="1">
                <a:lnSpc>
                  <a:spcPct val="100000"/>
                </a:lnSpc>
                <a:spcBef>
                  <a:spcPts val="0"/>
                </a:spcBef>
                <a:spcAft>
                  <a:spcPts val="0"/>
                </a:spcAft>
                <a:buClrTx/>
                <a:buSzTx/>
                <a:buFontTx/>
                <a:buNone/>
                <a:tabLst/>
                <a:defRPr/>
              </a:pPr>
              <a:t>10</a:t>
            </a:fld>
            <a:endParaRPr kumimoji="0" lang="en-GB"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046865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pPr marL="0" marR="0" lvl="0" indent="0" algn="r" defTabSz="981700" rtl="0" eaLnBrk="1" fontAlgn="auto" latinLnBrk="0" hangingPunct="1">
              <a:lnSpc>
                <a:spcPct val="100000"/>
              </a:lnSpc>
              <a:spcBef>
                <a:spcPts val="0"/>
              </a:spcBef>
              <a:spcAft>
                <a:spcPts val="0"/>
              </a:spcAft>
              <a:buClrTx/>
              <a:buSzTx/>
              <a:buFontTx/>
              <a:buNone/>
              <a:tabLst/>
              <a:defRPr/>
            </a:pPr>
            <a:fld id="{F7EE3AA4-2155-4736-AD0B-203272269BB7}" type="slidenum">
              <a:rPr kumimoji="0" lang="en-GB"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81700" rtl="0" eaLnBrk="1" fontAlgn="auto" latinLnBrk="0" hangingPunct="1">
                <a:lnSpc>
                  <a:spcPct val="100000"/>
                </a:lnSpc>
                <a:spcBef>
                  <a:spcPts val="0"/>
                </a:spcBef>
                <a:spcAft>
                  <a:spcPts val="0"/>
                </a:spcAft>
                <a:buClrTx/>
                <a:buSzTx/>
                <a:buFontTx/>
                <a:buNone/>
                <a:tabLst/>
                <a:defRPr/>
              </a:pPr>
              <a:t>11</a:t>
            </a:fld>
            <a:endParaRPr kumimoji="0" lang="en-GB"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535549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pPr marL="0" marR="0" lvl="0" indent="0" algn="r" defTabSz="981700" rtl="0" eaLnBrk="1" fontAlgn="auto" latinLnBrk="0" hangingPunct="1">
              <a:lnSpc>
                <a:spcPct val="100000"/>
              </a:lnSpc>
              <a:spcBef>
                <a:spcPts val="0"/>
              </a:spcBef>
              <a:spcAft>
                <a:spcPts val="0"/>
              </a:spcAft>
              <a:buClrTx/>
              <a:buSzTx/>
              <a:buFontTx/>
              <a:buNone/>
              <a:tabLst/>
              <a:defRPr/>
            </a:pPr>
            <a:fld id="{F7EE3AA4-2155-4736-AD0B-203272269BB7}" type="slidenum">
              <a:rPr kumimoji="0" lang="en-GB"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81700" rtl="0" eaLnBrk="1" fontAlgn="auto" latinLnBrk="0" hangingPunct="1">
                <a:lnSpc>
                  <a:spcPct val="100000"/>
                </a:lnSpc>
                <a:spcBef>
                  <a:spcPts val="0"/>
                </a:spcBef>
                <a:spcAft>
                  <a:spcPts val="0"/>
                </a:spcAft>
                <a:buClrTx/>
                <a:buSzTx/>
                <a:buFontTx/>
                <a:buNone/>
                <a:tabLst/>
                <a:defRPr/>
              </a:pPr>
              <a:t>12</a:t>
            </a:fld>
            <a:endParaRPr kumimoji="0" lang="en-GB"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246405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F7EE3AA4-2155-4736-AD0B-203272269BB7}" type="slidenum">
              <a:rPr lang="en-GB" smtClean="0"/>
              <a:t>2</a:t>
            </a:fld>
            <a:endParaRPr lang="en-GB"/>
          </a:p>
        </p:txBody>
      </p:sp>
    </p:spTree>
    <p:extLst>
      <p:ext uri="{BB962C8B-B14F-4D97-AF65-F5344CB8AC3E}">
        <p14:creationId xmlns:p14="http://schemas.microsoft.com/office/powerpoint/2010/main" val="21722504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pPr marL="0" marR="0" lvl="0" indent="0" algn="r" defTabSz="981700" rtl="0" eaLnBrk="1" fontAlgn="auto" latinLnBrk="0" hangingPunct="1">
              <a:lnSpc>
                <a:spcPct val="100000"/>
              </a:lnSpc>
              <a:spcBef>
                <a:spcPts val="0"/>
              </a:spcBef>
              <a:spcAft>
                <a:spcPts val="0"/>
              </a:spcAft>
              <a:buClrTx/>
              <a:buSzTx/>
              <a:buFontTx/>
              <a:buNone/>
              <a:tabLst/>
              <a:defRPr/>
            </a:pPr>
            <a:fld id="{F7EE3AA4-2155-4736-AD0B-203272269BB7}" type="slidenum">
              <a:rPr kumimoji="0" lang="en-GB"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81700" rtl="0" eaLnBrk="1" fontAlgn="auto" latinLnBrk="0" hangingPunct="1">
                <a:lnSpc>
                  <a:spcPct val="100000"/>
                </a:lnSpc>
                <a:spcBef>
                  <a:spcPts val="0"/>
                </a:spcBef>
                <a:spcAft>
                  <a:spcPts val="0"/>
                </a:spcAft>
                <a:buClrTx/>
                <a:buSzTx/>
                <a:buFontTx/>
                <a:buNone/>
                <a:tabLst/>
                <a:defRPr/>
              </a:pPr>
              <a:t>3</a:t>
            </a:fld>
            <a:endParaRPr kumimoji="0" lang="en-GB"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627870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F7EE3AA4-2155-4736-AD0B-203272269BB7}" type="slidenum">
              <a:rPr lang="en-GB" smtClean="0"/>
              <a:t>4</a:t>
            </a:fld>
            <a:endParaRPr lang="en-GB"/>
          </a:p>
        </p:txBody>
      </p:sp>
    </p:spTree>
    <p:extLst>
      <p:ext uri="{BB962C8B-B14F-4D97-AF65-F5344CB8AC3E}">
        <p14:creationId xmlns:p14="http://schemas.microsoft.com/office/powerpoint/2010/main" val="1334680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pPr marL="0" marR="0" lvl="0" indent="0" algn="r" defTabSz="981700" rtl="0" eaLnBrk="1" fontAlgn="auto" latinLnBrk="0" hangingPunct="1">
              <a:lnSpc>
                <a:spcPct val="100000"/>
              </a:lnSpc>
              <a:spcBef>
                <a:spcPts val="0"/>
              </a:spcBef>
              <a:spcAft>
                <a:spcPts val="0"/>
              </a:spcAft>
              <a:buClrTx/>
              <a:buSzTx/>
              <a:buFontTx/>
              <a:buNone/>
              <a:tabLst/>
              <a:defRPr/>
            </a:pPr>
            <a:fld id="{F7EE3AA4-2155-4736-AD0B-203272269BB7}" type="slidenum">
              <a:rPr kumimoji="0" lang="en-GB"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81700" rtl="0" eaLnBrk="1" fontAlgn="auto" latinLnBrk="0" hangingPunct="1">
                <a:lnSpc>
                  <a:spcPct val="100000"/>
                </a:lnSpc>
                <a:spcBef>
                  <a:spcPts val="0"/>
                </a:spcBef>
                <a:spcAft>
                  <a:spcPts val="0"/>
                </a:spcAft>
                <a:buClrTx/>
                <a:buSzTx/>
                <a:buFontTx/>
                <a:buNone/>
                <a:tabLst/>
                <a:defRPr/>
              </a:pPr>
              <a:t>5</a:t>
            </a:fld>
            <a:endParaRPr kumimoji="0" lang="en-GB"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942676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pPr marL="0" marR="0" lvl="0" indent="0" algn="r" defTabSz="981700" rtl="0" eaLnBrk="1" fontAlgn="auto" latinLnBrk="0" hangingPunct="1">
              <a:lnSpc>
                <a:spcPct val="100000"/>
              </a:lnSpc>
              <a:spcBef>
                <a:spcPts val="0"/>
              </a:spcBef>
              <a:spcAft>
                <a:spcPts val="0"/>
              </a:spcAft>
              <a:buClrTx/>
              <a:buSzTx/>
              <a:buFontTx/>
              <a:buNone/>
              <a:tabLst/>
              <a:defRPr/>
            </a:pPr>
            <a:fld id="{F7EE3AA4-2155-4736-AD0B-203272269BB7}" type="slidenum">
              <a:rPr kumimoji="0" lang="en-GB"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81700" rtl="0" eaLnBrk="1" fontAlgn="auto" latinLnBrk="0" hangingPunct="1">
                <a:lnSpc>
                  <a:spcPct val="100000"/>
                </a:lnSpc>
                <a:spcBef>
                  <a:spcPts val="0"/>
                </a:spcBef>
                <a:spcAft>
                  <a:spcPts val="0"/>
                </a:spcAft>
                <a:buClrTx/>
                <a:buSzTx/>
                <a:buFontTx/>
                <a:buNone/>
                <a:tabLst/>
                <a:defRPr/>
              </a:pPr>
              <a:t>6</a:t>
            </a:fld>
            <a:endParaRPr kumimoji="0" lang="en-GB"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944092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F7EE3AA4-2155-4736-AD0B-203272269BB7}" type="slidenum">
              <a:rPr lang="en-GB" smtClean="0"/>
              <a:t>7</a:t>
            </a:fld>
            <a:endParaRPr lang="en-GB"/>
          </a:p>
        </p:txBody>
      </p:sp>
    </p:spTree>
    <p:extLst>
      <p:ext uri="{BB962C8B-B14F-4D97-AF65-F5344CB8AC3E}">
        <p14:creationId xmlns:p14="http://schemas.microsoft.com/office/powerpoint/2010/main" val="30070265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F7EE3AA4-2155-4736-AD0B-203272269BB7}" type="slidenum">
              <a:rPr lang="en-GB" smtClean="0"/>
              <a:t>8</a:t>
            </a:fld>
            <a:endParaRPr lang="en-GB"/>
          </a:p>
        </p:txBody>
      </p:sp>
    </p:spTree>
    <p:extLst>
      <p:ext uri="{BB962C8B-B14F-4D97-AF65-F5344CB8AC3E}">
        <p14:creationId xmlns:p14="http://schemas.microsoft.com/office/powerpoint/2010/main" val="1151911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pPr marL="0" marR="0" lvl="0" indent="0" algn="r" defTabSz="981700" rtl="0" eaLnBrk="1" fontAlgn="auto" latinLnBrk="0" hangingPunct="1">
              <a:lnSpc>
                <a:spcPct val="100000"/>
              </a:lnSpc>
              <a:spcBef>
                <a:spcPts val="0"/>
              </a:spcBef>
              <a:spcAft>
                <a:spcPts val="0"/>
              </a:spcAft>
              <a:buClrTx/>
              <a:buSzTx/>
              <a:buFontTx/>
              <a:buNone/>
              <a:tabLst/>
              <a:defRPr/>
            </a:pPr>
            <a:fld id="{F7EE3AA4-2155-4736-AD0B-203272269BB7}" type="slidenum">
              <a:rPr kumimoji="0" lang="en-GB"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81700" rtl="0" eaLnBrk="1" fontAlgn="auto" latinLnBrk="0" hangingPunct="1">
                <a:lnSpc>
                  <a:spcPct val="100000"/>
                </a:lnSpc>
                <a:spcBef>
                  <a:spcPts val="0"/>
                </a:spcBef>
                <a:spcAft>
                  <a:spcPts val="0"/>
                </a:spcAft>
                <a:buClrTx/>
                <a:buSzTx/>
                <a:buFontTx/>
                <a:buNone/>
                <a:tabLst/>
                <a:defRPr/>
              </a:pPr>
              <a:t>9</a:t>
            </a:fld>
            <a:endParaRPr kumimoji="0" lang="en-GB"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029440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ront cover_option 1">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F14B964-3E30-445C-A6A9-F9732724128C}"/>
              </a:ext>
            </a:extLst>
          </p:cNvPr>
          <p:cNvSpPr txBox="1"/>
          <p:nvPr userDrawn="1"/>
        </p:nvSpPr>
        <p:spPr>
          <a:xfrm>
            <a:off x="0" y="0"/>
            <a:ext cx="11520488" cy="6480048"/>
          </a:xfrm>
          <a:prstGeom prst="rect">
            <a:avLst/>
          </a:prstGeom>
          <a:solidFill>
            <a:srgbClr val="16093E"/>
          </a:solidFill>
        </p:spPr>
        <p:txBody>
          <a:bodyPr wrap="square" rtlCol="0">
            <a:spAutoFit/>
          </a:bodyPr>
          <a:lstStyle/>
          <a:p>
            <a:endParaRPr lang="en-GB"/>
          </a:p>
        </p:txBody>
      </p:sp>
      <p:sp>
        <p:nvSpPr>
          <p:cNvPr id="15" name="Text Placeholder 6">
            <a:extLst>
              <a:ext uri="{FF2B5EF4-FFF2-40B4-BE49-F238E27FC236}">
                <a16:creationId xmlns:a16="http://schemas.microsoft.com/office/drawing/2014/main" id="{133D9A3C-435C-4300-86E7-5501E4DCD4A3}"/>
              </a:ext>
            </a:extLst>
          </p:cNvPr>
          <p:cNvSpPr>
            <a:spLocks noGrp="1"/>
          </p:cNvSpPr>
          <p:nvPr>
            <p:ph type="body" sz="quarter" idx="12" hasCustomPrompt="1"/>
          </p:nvPr>
        </p:nvSpPr>
        <p:spPr>
          <a:xfrm>
            <a:off x="720000" y="1691518"/>
            <a:ext cx="9255600" cy="1666772"/>
          </a:xfrm>
        </p:spPr>
        <p:txBody>
          <a:bodyPr anchor="b" anchorCtr="0"/>
          <a:lstStyle>
            <a:lvl1pPr>
              <a:defRPr sz="4400">
                <a:solidFill>
                  <a:schemeClr val="bg1"/>
                </a:solidFill>
              </a:defRPr>
            </a:lvl1pPr>
            <a:lvl2pPr>
              <a:spcBef>
                <a:spcPts val="1800"/>
              </a:spcBef>
              <a:defRPr sz="4000" baseline="0">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Insert title</a:t>
            </a:r>
          </a:p>
        </p:txBody>
      </p:sp>
      <p:sp>
        <p:nvSpPr>
          <p:cNvPr id="9" name="Text Placeholder 8">
            <a:extLst>
              <a:ext uri="{FF2B5EF4-FFF2-40B4-BE49-F238E27FC236}">
                <a16:creationId xmlns:a16="http://schemas.microsoft.com/office/drawing/2014/main" id="{A7CD253B-3C50-4230-975E-60C4F66BA6AE}"/>
              </a:ext>
            </a:extLst>
          </p:cNvPr>
          <p:cNvSpPr>
            <a:spLocks noGrp="1"/>
          </p:cNvSpPr>
          <p:nvPr>
            <p:ph type="body" sz="quarter" idx="13" hasCustomPrompt="1"/>
          </p:nvPr>
        </p:nvSpPr>
        <p:spPr>
          <a:xfrm>
            <a:off x="720000" y="4123275"/>
            <a:ext cx="5978525" cy="366713"/>
          </a:xfrm>
        </p:spPr>
        <p:txBody>
          <a:bodyPr/>
          <a:lstStyle>
            <a:lvl1pPr>
              <a:defRPr sz="1600" b="0">
                <a:solidFill>
                  <a:srgbClr val="FF8200"/>
                </a:solidFill>
              </a:defRPr>
            </a:lvl1pPr>
          </a:lstStyle>
          <a:p>
            <a:pPr lvl="0"/>
            <a:r>
              <a:rPr lang="en-US"/>
              <a:t>Insert date here</a:t>
            </a:r>
          </a:p>
        </p:txBody>
      </p:sp>
      <p:sp>
        <p:nvSpPr>
          <p:cNvPr id="13" name="Text Placeholder 8">
            <a:extLst>
              <a:ext uri="{FF2B5EF4-FFF2-40B4-BE49-F238E27FC236}">
                <a16:creationId xmlns:a16="http://schemas.microsoft.com/office/drawing/2014/main" id="{A1E76F94-172A-4FA4-B685-BB98F7AE2071}"/>
              </a:ext>
            </a:extLst>
          </p:cNvPr>
          <p:cNvSpPr>
            <a:spLocks noGrp="1"/>
          </p:cNvSpPr>
          <p:nvPr>
            <p:ph type="body" sz="quarter" idx="14" hasCustomPrompt="1"/>
          </p:nvPr>
        </p:nvSpPr>
        <p:spPr>
          <a:xfrm>
            <a:off x="720725" y="3428319"/>
            <a:ext cx="5978525" cy="686486"/>
          </a:xfrm>
        </p:spPr>
        <p:txBody>
          <a:bodyPr/>
          <a:lstStyle>
            <a:lvl1pPr>
              <a:defRPr sz="2000" b="0">
                <a:solidFill>
                  <a:schemeClr val="bg1">
                    <a:lumMod val="95000"/>
                  </a:schemeClr>
                </a:solidFill>
              </a:defRPr>
            </a:lvl1pPr>
          </a:lstStyle>
          <a:p>
            <a:pPr lvl="0"/>
            <a:r>
              <a:rPr lang="en-US"/>
              <a:t>Subtitle if required</a:t>
            </a:r>
          </a:p>
        </p:txBody>
      </p:sp>
      <p:pic>
        <p:nvPicPr>
          <p:cNvPr id="11" name="Picture 10" descr="Graphical user interface&#10;&#10;Description automatically generated">
            <a:extLst>
              <a:ext uri="{FF2B5EF4-FFF2-40B4-BE49-F238E27FC236}">
                <a16:creationId xmlns:a16="http://schemas.microsoft.com/office/drawing/2014/main" id="{B76B865A-AB6C-4217-AF0F-9FD33742ED0F}"/>
              </a:ext>
            </a:extLst>
          </p:cNvPr>
          <p:cNvPicPr>
            <a:picLocks noChangeAspect="1"/>
          </p:cNvPicPr>
          <p:nvPr userDrawn="1"/>
        </p:nvPicPr>
        <p:blipFill>
          <a:blip r:embed="rId2"/>
          <a:stretch>
            <a:fillRect/>
          </a:stretch>
        </p:blipFill>
        <p:spPr>
          <a:xfrm>
            <a:off x="7409582" y="-153037"/>
            <a:ext cx="3873161" cy="2134246"/>
          </a:xfrm>
          <a:prstGeom prst="rect">
            <a:avLst/>
          </a:prstGeom>
        </p:spPr>
      </p:pic>
    </p:spTree>
    <p:extLst>
      <p:ext uri="{BB962C8B-B14F-4D97-AF65-F5344CB8AC3E}">
        <p14:creationId xmlns:p14="http://schemas.microsoft.com/office/powerpoint/2010/main" val="2372936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ront cover_option 4">
    <p:spTree>
      <p:nvGrpSpPr>
        <p:cNvPr id="1" name=""/>
        <p:cNvGrpSpPr/>
        <p:nvPr/>
      </p:nvGrpSpPr>
      <p:grpSpPr>
        <a:xfrm>
          <a:off x="0" y="0"/>
          <a:ext cx="0" cy="0"/>
          <a:chOff x="0" y="0"/>
          <a:chExt cx="0" cy="0"/>
        </a:xfrm>
      </p:grpSpPr>
      <p:sp>
        <p:nvSpPr>
          <p:cNvPr id="15" name="Text Placeholder 6">
            <a:extLst>
              <a:ext uri="{FF2B5EF4-FFF2-40B4-BE49-F238E27FC236}">
                <a16:creationId xmlns:a16="http://schemas.microsoft.com/office/drawing/2014/main" id="{133D9A3C-435C-4300-86E7-5501E4DCD4A3}"/>
              </a:ext>
            </a:extLst>
          </p:cNvPr>
          <p:cNvSpPr>
            <a:spLocks noGrp="1"/>
          </p:cNvSpPr>
          <p:nvPr>
            <p:ph type="body" sz="quarter" idx="12" hasCustomPrompt="1"/>
          </p:nvPr>
        </p:nvSpPr>
        <p:spPr>
          <a:xfrm>
            <a:off x="1731508" y="2339775"/>
            <a:ext cx="9255600" cy="1666772"/>
          </a:xfrm>
        </p:spPr>
        <p:txBody>
          <a:bodyPr anchor="b" anchorCtr="0"/>
          <a:lstStyle>
            <a:lvl1pPr algn="r">
              <a:defRPr sz="4400">
                <a:solidFill>
                  <a:srgbClr val="1D112A"/>
                </a:solidFill>
              </a:defRPr>
            </a:lvl1pPr>
            <a:lvl2pPr>
              <a:spcBef>
                <a:spcPts val="1800"/>
              </a:spcBef>
              <a:defRPr sz="4000" baseline="0">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Insert title</a:t>
            </a:r>
          </a:p>
        </p:txBody>
      </p:sp>
      <p:sp>
        <p:nvSpPr>
          <p:cNvPr id="9" name="Text Placeholder 8">
            <a:extLst>
              <a:ext uri="{FF2B5EF4-FFF2-40B4-BE49-F238E27FC236}">
                <a16:creationId xmlns:a16="http://schemas.microsoft.com/office/drawing/2014/main" id="{A7CD253B-3C50-4230-975E-60C4F66BA6AE}"/>
              </a:ext>
            </a:extLst>
          </p:cNvPr>
          <p:cNvSpPr>
            <a:spLocks noGrp="1"/>
          </p:cNvSpPr>
          <p:nvPr>
            <p:ph type="body" sz="quarter" idx="13" hasCustomPrompt="1"/>
          </p:nvPr>
        </p:nvSpPr>
        <p:spPr>
          <a:xfrm>
            <a:off x="5008583" y="4781604"/>
            <a:ext cx="5978525" cy="366713"/>
          </a:xfrm>
        </p:spPr>
        <p:txBody>
          <a:bodyPr/>
          <a:lstStyle>
            <a:lvl1pPr algn="r">
              <a:defRPr sz="1600" b="0">
                <a:solidFill>
                  <a:srgbClr val="FF8200"/>
                </a:solidFill>
              </a:defRPr>
            </a:lvl1pPr>
          </a:lstStyle>
          <a:p>
            <a:pPr lvl="0"/>
            <a:r>
              <a:rPr lang="en-US"/>
              <a:t>Insert date here</a:t>
            </a:r>
          </a:p>
        </p:txBody>
      </p:sp>
      <p:sp>
        <p:nvSpPr>
          <p:cNvPr id="13" name="Text Placeholder 8">
            <a:extLst>
              <a:ext uri="{FF2B5EF4-FFF2-40B4-BE49-F238E27FC236}">
                <a16:creationId xmlns:a16="http://schemas.microsoft.com/office/drawing/2014/main" id="{A1E76F94-172A-4FA4-B685-BB98F7AE2071}"/>
              </a:ext>
            </a:extLst>
          </p:cNvPr>
          <p:cNvSpPr>
            <a:spLocks noGrp="1"/>
          </p:cNvSpPr>
          <p:nvPr>
            <p:ph type="body" sz="quarter" idx="14" hasCustomPrompt="1"/>
          </p:nvPr>
        </p:nvSpPr>
        <p:spPr>
          <a:xfrm>
            <a:off x="4999116" y="4074657"/>
            <a:ext cx="5978525" cy="686486"/>
          </a:xfrm>
        </p:spPr>
        <p:txBody>
          <a:bodyPr/>
          <a:lstStyle>
            <a:lvl1pPr algn="r">
              <a:defRPr sz="2000" b="0">
                <a:solidFill>
                  <a:srgbClr val="1D112A"/>
                </a:solidFill>
              </a:defRPr>
            </a:lvl1pPr>
          </a:lstStyle>
          <a:p>
            <a:pPr lvl="0"/>
            <a:r>
              <a:rPr lang="en-US"/>
              <a:t>Subtitle if required</a:t>
            </a:r>
          </a:p>
        </p:txBody>
      </p:sp>
      <p:pic>
        <p:nvPicPr>
          <p:cNvPr id="4" name="Picture 3" descr="Logo, company name&#10;&#10;Description automatically generated">
            <a:extLst>
              <a:ext uri="{FF2B5EF4-FFF2-40B4-BE49-F238E27FC236}">
                <a16:creationId xmlns:a16="http://schemas.microsoft.com/office/drawing/2014/main" id="{E6460042-0E78-4B1C-B683-F22E75446288}"/>
              </a:ext>
            </a:extLst>
          </p:cNvPr>
          <p:cNvPicPr>
            <a:picLocks noChangeAspect="1"/>
          </p:cNvPicPr>
          <p:nvPr userDrawn="1"/>
        </p:nvPicPr>
        <p:blipFill>
          <a:blip r:embed="rId2"/>
          <a:stretch>
            <a:fillRect/>
          </a:stretch>
        </p:blipFill>
        <p:spPr>
          <a:xfrm>
            <a:off x="7451676" y="28354"/>
            <a:ext cx="4156984" cy="2290643"/>
          </a:xfrm>
          <a:prstGeom prst="rect">
            <a:avLst/>
          </a:prstGeom>
        </p:spPr>
      </p:pic>
      <p:pic>
        <p:nvPicPr>
          <p:cNvPr id="3" name="Picture 2" descr="A picture containing sign&#10;&#10;Description automatically generated">
            <a:extLst>
              <a:ext uri="{FF2B5EF4-FFF2-40B4-BE49-F238E27FC236}">
                <a16:creationId xmlns:a16="http://schemas.microsoft.com/office/drawing/2014/main" id="{0C0C648C-FE43-4568-85D6-9CF11ECA3770}"/>
              </a:ext>
            </a:extLst>
          </p:cNvPr>
          <p:cNvPicPr>
            <a:picLocks noChangeAspect="1"/>
          </p:cNvPicPr>
          <p:nvPr userDrawn="1"/>
        </p:nvPicPr>
        <p:blipFill rotWithShape="1">
          <a:blip r:embed="rId3"/>
          <a:srcRect l="31522" t="30996" r="2" b="30929"/>
          <a:stretch/>
        </p:blipFill>
        <p:spPr>
          <a:xfrm>
            <a:off x="-396" y="272"/>
            <a:ext cx="8239130" cy="6480175"/>
          </a:xfrm>
          <a:prstGeom prst="rect">
            <a:avLst/>
          </a:prstGeom>
        </p:spPr>
      </p:pic>
    </p:spTree>
    <p:extLst>
      <p:ext uri="{BB962C8B-B14F-4D97-AF65-F5344CB8AC3E}">
        <p14:creationId xmlns:p14="http://schemas.microsoft.com/office/powerpoint/2010/main" val="2128623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text boxes_with subtitle">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78AF5CA2-FED5-4895-9D3C-0094425F8BA9}"/>
              </a:ext>
            </a:extLst>
          </p:cNvPr>
          <p:cNvSpPr txBox="1"/>
          <p:nvPr userDrawn="1"/>
        </p:nvSpPr>
        <p:spPr>
          <a:xfrm>
            <a:off x="151677" y="160556"/>
            <a:ext cx="11193517" cy="6159062"/>
          </a:xfrm>
          <a:prstGeom prst="rect">
            <a:avLst/>
          </a:prstGeom>
          <a:solidFill>
            <a:srgbClr val="F7F6F4"/>
          </a:solidFill>
        </p:spPr>
        <p:txBody>
          <a:bodyPr wrap="square" rtlCol="0">
            <a:spAutoFit/>
          </a:bodyPr>
          <a:lstStyle/>
          <a:p>
            <a:endParaRPr lang="en-GB"/>
          </a:p>
        </p:txBody>
      </p:sp>
      <p:sp>
        <p:nvSpPr>
          <p:cNvPr id="2" name="Title 1"/>
          <p:cNvSpPr>
            <a:spLocks noGrp="1"/>
          </p:cNvSpPr>
          <p:nvPr>
            <p:ph type="title"/>
          </p:nvPr>
        </p:nvSpPr>
        <p:spPr/>
        <p:txBody>
          <a:bodyPr/>
          <a:lstStyle>
            <a:lvl1pPr algn="l">
              <a:defRPr/>
            </a:lvl1pPr>
          </a:lstStyle>
          <a:p>
            <a:r>
              <a:rPr lang="en-US"/>
              <a:t>Click to edit Master title style</a:t>
            </a:r>
            <a:endParaRPr lang="en-GB"/>
          </a:p>
        </p:txBody>
      </p:sp>
      <p:sp>
        <p:nvSpPr>
          <p:cNvPr id="3" name="Slide Number Placeholder 2"/>
          <p:cNvSpPr>
            <a:spLocks noGrp="1"/>
          </p:cNvSpPr>
          <p:nvPr>
            <p:ph type="sldNum" sz="quarter" idx="10"/>
          </p:nvPr>
        </p:nvSpPr>
        <p:spPr/>
        <p:txBody>
          <a:bodyPr/>
          <a:lstStyle/>
          <a:p>
            <a:fld id="{BDF47034-4E95-F145-8655-D9B3093EB1CC}" type="slidenum">
              <a:rPr lang="en-US" smtClean="0"/>
              <a:pPr/>
              <a:t>‹N°›</a:t>
            </a:fld>
            <a:endParaRPr lang="en-US"/>
          </a:p>
        </p:txBody>
      </p:sp>
      <p:sp>
        <p:nvSpPr>
          <p:cNvPr id="5" name="Content Placeholder 4"/>
          <p:cNvSpPr>
            <a:spLocks noGrp="1"/>
          </p:cNvSpPr>
          <p:nvPr>
            <p:ph sz="quarter" idx="11" hasCustomPrompt="1"/>
          </p:nvPr>
        </p:nvSpPr>
        <p:spPr>
          <a:xfrm>
            <a:off x="720000" y="2088000"/>
            <a:ext cx="4896000" cy="3780000"/>
          </a:xfrm>
        </p:spPr>
        <p:txBody>
          <a:bodyPr/>
          <a:lstStyle>
            <a:lvl1pPr>
              <a:spcBef>
                <a:spcPts val="1200"/>
              </a:spcBef>
              <a:defRPr lang="en-US" sz="1400" b="1" i="0" kern="1200" dirty="0" smtClean="0">
                <a:solidFill>
                  <a:schemeClr val="tx1"/>
                </a:solidFill>
                <a:highlight>
                  <a:srgbClr val="E7A606"/>
                </a:highlight>
                <a:latin typeface="+mn-lt"/>
                <a:ea typeface="+mn-ea"/>
                <a:cs typeface="+mn-cs"/>
              </a:defRPr>
            </a:lvl1pPr>
          </a:lstStyle>
          <a:p>
            <a:pPr lvl="1"/>
            <a:r>
              <a:rPr lang="en-US"/>
              <a:t>Second level</a:t>
            </a:r>
          </a:p>
          <a:p>
            <a:pPr lvl="2"/>
            <a:r>
              <a:rPr lang="en-US"/>
              <a:t>Third level</a:t>
            </a:r>
          </a:p>
          <a:p>
            <a:pPr lvl="3"/>
            <a:r>
              <a:rPr lang="en-US"/>
              <a:t>Fourth level</a:t>
            </a:r>
          </a:p>
          <a:p>
            <a:pPr lvl="4"/>
            <a:r>
              <a:rPr lang="en-US"/>
              <a:t>Fifth level</a:t>
            </a:r>
            <a:endParaRPr lang="en-GB"/>
          </a:p>
        </p:txBody>
      </p:sp>
      <p:sp>
        <p:nvSpPr>
          <p:cNvPr id="8" name="Content Placeholder 4"/>
          <p:cNvSpPr>
            <a:spLocks noGrp="1"/>
          </p:cNvSpPr>
          <p:nvPr>
            <p:ph sz="quarter" idx="12" hasCustomPrompt="1"/>
          </p:nvPr>
        </p:nvSpPr>
        <p:spPr>
          <a:xfrm>
            <a:off x="5904260" y="2088000"/>
            <a:ext cx="4896000" cy="3780000"/>
          </a:xfrm>
        </p:spPr>
        <p:txBody>
          <a:bodyPr/>
          <a:lstStyle>
            <a:lvl1pPr>
              <a:spcBef>
                <a:spcPts val="1200"/>
              </a:spcBef>
              <a:defRPr lang="en-US" sz="1400" b="1" i="0" kern="1200" dirty="0" smtClean="0">
                <a:solidFill>
                  <a:schemeClr val="tx1"/>
                </a:solidFill>
                <a:highlight>
                  <a:srgbClr val="E7A606"/>
                </a:highlight>
                <a:latin typeface="+mn-lt"/>
                <a:ea typeface="+mn-ea"/>
                <a:cs typeface="+mn-cs"/>
              </a:defRPr>
            </a:lvl1pPr>
          </a:lstStyle>
          <a:p>
            <a:pPr lvl="1"/>
            <a:r>
              <a:rPr lang="en-US"/>
              <a:t>Second level</a:t>
            </a:r>
          </a:p>
          <a:p>
            <a:pPr lvl="2"/>
            <a:r>
              <a:rPr lang="en-US"/>
              <a:t>Third level</a:t>
            </a:r>
          </a:p>
          <a:p>
            <a:pPr lvl="3"/>
            <a:r>
              <a:rPr lang="en-US"/>
              <a:t>Fourth level</a:t>
            </a:r>
          </a:p>
          <a:p>
            <a:pPr lvl="4"/>
            <a:r>
              <a:rPr lang="en-US"/>
              <a:t>Fifth level</a:t>
            </a:r>
            <a:endParaRPr lang="en-GB"/>
          </a:p>
        </p:txBody>
      </p:sp>
      <p:sp>
        <p:nvSpPr>
          <p:cNvPr id="9" name="Text Placeholder 8"/>
          <p:cNvSpPr>
            <a:spLocks noGrp="1"/>
          </p:cNvSpPr>
          <p:nvPr>
            <p:ph type="body" sz="quarter" idx="13"/>
          </p:nvPr>
        </p:nvSpPr>
        <p:spPr>
          <a:xfrm>
            <a:off x="719138" y="1260475"/>
            <a:ext cx="10080625" cy="358775"/>
          </a:xfrm>
        </p:spPr>
        <p:txBody>
          <a:bodyPr/>
          <a:lstStyle>
            <a:lvl1pPr algn="l">
              <a:defRPr sz="3400"/>
            </a:lvl1pPr>
          </a:lstStyle>
          <a:p>
            <a:pPr lvl="0"/>
            <a:r>
              <a:rPr lang="en-US"/>
              <a:t>Click to edit Master text styles</a:t>
            </a:r>
          </a:p>
        </p:txBody>
      </p:sp>
    </p:spTree>
    <p:extLst>
      <p:ext uri="{BB962C8B-B14F-4D97-AF65-F5344CB8AC3E}">
        <p14:creationId xmlns:p14="http://schemas.microsoft.com/office/powerpoint/2010/main" val="481680391"/>
      </p:ext>
    </p:extLst>
  </p:cSld>
  <p:clrMapOvr>
    <a:masterClrMapping/>
  </p:clrMapOvr>
  <p:extLst>
    <p:ext uri="{DCECCB84-F9BA-43D5-87BE-67443E8EF086}">
      <p15:sldGuideLst xmlns:p15="http://schemas.microsoft.com/office/powerpoint/2012/main">
        <p15:guide id="1" pos="3538">
          <p15:clr>
            <a:srgbClr val="FBAE40"/>
          </p15:clr>
        </p15:guide>
        <p15:guide id="2" pos="3719">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e large text box_putty backgroun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477A0595-3BCE-4CF8-AFD0-BBE979060792}"/>
              </a:ext>
            </a:extLst>
          </p:cNvPr>
          <p:cNvSpPr txBox="1"/>
          <p:nvPr userDrawn="1"/>
        </p:nvSpPr>
        <p:spPr>
          <a:xfrm>
            <a:off x="151677" y="160556"/>
            <a:ext cx="11193517" cy="6159062"/>
          </a:xfrm>
          <a:prstGeom prst="rect">
            <a:avLst/>
          </a:prstGeom>
          <a:solidFill>
            <a:srgbClr val="F7F6F4"/>
          </a:solidFill>
        </p:spPr>
        <p:txBody>
          <a:bodyPr wrap="square" rtlCol="0">
            <a:spAutoFit/>
          </a:bodyPr>
          <a:lstStyle/>
          <a:p>
            <a:endParaRPr lang="en-GB"/>
          </a:p>
        </p:txBody>
      </p:sp>
      <p:sp>
        <p:nvSpPr>
          <p:cNvPr id="2" name="Title 1"/>
          <p:cNvSpPr>
            <a:spLocks noGrp="1"/>
          </p:cNvSpPr>
          <p:nvPr>
            <p:ph type="title"/>
          </p:nvPr>
        </p:nvSpPr>
        <p:spPr/>
        <p:txBody>
          <a:bodyPr/>
          <a:lstStyle>
            <a:lvl1pPr algn="l">
              <a:defRPr/>
            </a:lvl1pPr>
          </a:lstStyle>
          <a:p>
            <a:r>
              <a:rPr lang="en-US"/>
              <a:t>Click to edit Master title style</a:t>
            </a:r>
            <a:endParaRPr lang="en-GB"/>
          </a:p>
        </p:txBody>
      </p:sp>
      <p:sp>
        <p:nvSpPr>
          <p:cNvPr id="3" name="Slide Number Placeholder 2"/>
          <p:cNvSpPr>
            <a:spLocks noGrp="1"/>
          </p:cNvSpPr>
          <p:nvPr>
            <p:ph type="sldNum" sz="quarter" idx="10"/>
          </p:nvPr>
        </p:nvSpPr>
        <p:spPr/>
        <p:txBody>
          <a:bodyPr/>
          <a:lstStyle/>
          <a:p>
            <a:fld id="{BDF47034-4E95-F145-8655-D9B3093EB1CC}" type="slidenum">
              <a:rPr lang="en-US" smtClean="0"/>
              <a:pPr/>
              <a:t>‹N°›</a:t>
            </a:fld>
            <a:endParaRPr lang="en-US"/>
          </a:p>
        </p:txBody>
      </p:sp>
      <p:sp>
        <p:nvSpPr>
          <p:cNvPr id="5" name="Content Placeholder 4"/>
          <p:cNvSpPr>
            <a:spLocks noGrp="1"/>
          </p:cNvSpPr>
          <p:nvPr>
            <p:ph sz="quarter" idx="11"/>
          </p:nvPr>
        </p:nvSpPr>
        <p:spPr>
          <a:xfrm>
            <a:off x="720000" y="1873523"/>
            <a:ext cx="10080000" cy="351491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37938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hank you/Sign off_Option 3">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48DE5B4-A883-44CA-9336-8CC8ED546DB0}"/>
              </a:ext>
            </a:extLst>
          </p:cNvPr>
          <p:cNvSpPr txBox="1"/>
          <p:nvPr userDrawn="1"/>
        </p:nvSpPr>
        <p:spPr>
          <a:xfrm>
            <a:off x="0" y="0"/>
            <a:ext cx="11520488" cy="6480048"/>
          </a:xfrm>
          <a:prstGeom prst="rect">
            <a:avLst/>
          </a:prstGeom>
          <a:solidFill>
            <a:srgbClr val="16093E"/>
          </a:solidFill>
        </p:spPr>
        <p:txBody>
          <a:bodyPr wrap="square" rtlCol="0">
            <a:spAutoFit/>
          </a:bodyPr>
          <a:lstStyle/>
          <a:p>
            <a:endParaRPr lang="en-GB"/>
          </a:p>
        </p:txBody>
      </p:sp>
      <p:pic>
        <p:nvPicPr>
          <p:cNvPr id="7" name="Picture 6">
            <a:extLst>
              <a:ext uri="{FF2B5EF4-FFF2-40B4-BE49-F238E27FC236}">
                <a16:creationId xmlns:a16="http://schemas.microsoft.com/office/drawing/2014/main" id="{21D05D30-32FF-44AF-87C9-47CC811A95C1}"/>
              </a:ext>
            </a:extLst>
          </p:cNvPr>
          <p:cNvPicPr>
            <a:picLocks noChangeAspect="1"/>
          </p:cNvPicPr>
          <p:nvPr userDrawn="1"/>
        </p:nvPicPr>
        <p:blipFill>
          <a:blip r:embed="rId2"/>
          <a:stretch>
            <a:fillRect/>
          </a:stretch>
        </p:blipFill>
        <p:spPr>
          <a:xfrm>
            <a:off x="152292" y="0"/>
            <a:ext cx="3796853" cy="2092198"/>
          </a:xfrm>
          <a:prstGeom prst="rect">
            <a:avLst/>
          </a:prstGeom>
        </p:spPr>
      </p:pic>
      <p:pic>
        <p:nvPicPr>
          <p:cNvPr id="9" name="Picture 8">
            <a:extLst>
              <a:ext uri="{FF2B5EF4-FFF2-40B4-BE49-F238E27FC236}">
                <a16:creationId xmlns:a16="http://schemas.microsoft.com/office/drawing/2014/main" id="{A6EF5103-0654-480D-AFC7-60DD2237DA41}"/>
              </a:ext>
            </a:extLst>
          </p:cNvPr>
          <p:cNvPicPr>
            <a:picLocks noChangeAspect="1"/>
          </p:cNvPicPr>
          <p:nvPr userDrawn="1"/>
        </p:nvPicPr>
        <p:blipFill rotWithShape="1">
          <a:blip r:embed="rId3"/>
          <a:srcRect b="35669"/>
          <a:stretch/>
        </p:blipFill>
        <p:spPr>
          <a:xfrm>
            <a:off x="5989559" y="-443886"/>
            <a:ext cx="7605673" cy="6923934"/>
          </a:xfrm>
          <a:prstGeom prst="rect">
            <a:avLst/>
          </a:prstGeom>
        </p:spPr>
      </p:pic>
      <p:sp>
        <p:nvSpPr>
          <p:cNvPr id="8" name="TextBox 7">
            <a:extLst>
              <a:ext uri="{FF2B5EF4-FFF2-40B4-BE49-F238E27FC236}">
                <a16:creationId xmlns:a16="http://schemas.microsoft.com/office/drawing/2014/main" id="{AE7F7339-F721-1D42-AA23-5E9EA9B93D10}"/>
              </a:ext>
            </a:extLst>
          </p:cNvPr>
          <p:cNvSpPr txBox="1"/>
          <p:nvPr userDrawn="1"/>
        </p:nvSpPr>
        <p:spPr>
          <a:xfrm>
            <a:off x="720000" y="2693855"/>
            <a:ext cx="4573865" cy="609398"/>
          </a:xfrm>
          <a:prstGeom prst="rect">
            <a:avLst/>
          </a:prstGeom>
          <a:noFill/>
        </p:spPr>
        <p:txBody>
          <a:bodyPr wrap="square" lIns="0" tIns="0" rIns="0" bIns="0" rtlCol="0">
            <a:spAutoFit/>
          </a:bodyPr>
          <a:lstStyle/>
          <a:p>
            <a:pPr>
              <a:lnSpc>
                <a:spcPct val="90000"/>
              </a:lnSpc>
            </a:pPr>
            <a:r>
              <a:rPr lang="en-US" sz="4400" b="1">
                <a:solidFill>
                  <a:schemeClr val="bg1"/>
                </a:solidFill>
                <a:latin typeface="Avenir Next LT Pro" panose="020B0504020202020204" pitchFamily="34" charset="0"/>
              </a:rPr>
              <a:t>Thank you</a:t>
            </a:r>
            <a:r>
              <a:rPr lang="en-US" sz="4400" b="1">
                <a:solidFill>
                  <a:srgbClr val="E9A913"/>
                </a:solidFill>
                <a:latin typeface="Avenir Next LT Pro" panose="020B0504020202020204" pitchFamily="34" charset="0"/>
              </a:rPr>
              <a:t>.</a:t>
            </a:r>
          </a:p>
        </p:txBody>
      </p:sp>
      <p:sp>
        <p:nvSpPr>
          <p:cNvPr id="3" name="Text Placeholder 2"/>
          <p:cNvSpPr>
            <a:spLocks noGrp="1"/>
          </p:cNvSpPr>
          <p:nvPr>
            <p:ph type="body" sz="quarter" idx="12" hasCustomPrompt="1"/>
          </p:nvPr>
        </p:nvSpPr>
        <p:spPr>
          <a:xfrm>
            <a:off x="720000" y="3852169"/>
            <a:ext cx="3600000" cy="2271713"/>
          </a:xfrm>
        </p:spPr>
        <p:txBody>
          <a:bodyPr anchor="b" anchorCtr="0"/>
          <a:lstStyle>
            <a:lvl1pPr algn="l">
              <a:spcAft>
                <a:spcPts val="1800"/>
              </a:spcAft>
              <a:defRPr sz="1400" b="0" cap="none" baseline="0">
                <a:solidFill>
                  <a:schemeClr val="bg1"/>
                </a:solidFill>
              </a:defRPr>
            </a:lvl1pPr>
            <a:lvl2pPr algn="r">
              <a:spcBef>
                <a:spcPts val="0"/>
              </a:spcBef>
              <a:spcAft>
                <a:spcPts val="1200"/>
              </a:spcAft>
              <a:defRPr sz="1600" baseline="0"/>
            </a:lvl2pPr>
            <a:lvl3pPr algn="r">
              <a:spcBef>
                <a:spcPts val="0"/>
              </a:spcBef>
              <a:spcAft>
                <a:spcPts val="1200"/>
              </a:spcAft>
              <a:defRPr sz="1600"/>
            </a:lvl3pPr>
            <a:lvl4pPr algn="r">
              <a:defRPr sz="1600"/>
            </a:lvl4pPr>
            <a:lvl5pPr algn="r">
              <a:defRPr sz="1600"/>
            </a:lvl5pPr>
          </a:lstStyle>
          <a:p>
            <a:pPr lvl="0"/>
            <a:r>
              <a:rPr lang="en-US"/>
              <a:t>Name</a:t>
            </a:r>
            <a:br>
              <a:rPr lang="en-US"/>
            </a:br>
            <a:r>
              <a:rPr lang="en-US"/>
              <a:t>Contact Details</a:t>
            </a:r>
            <a:br>
              <a:rPr lang="en-US"/>
            </a:br>
            <a:endParaRPr lang="en-US"/>
          </a:p>
        </p:txBody>
      </p:sp>
    </p:spTree>
    <p:extLst>
      <p:ext uri="{BB962C8B-B14F-4D97-AF65-F5344CB8AC3E}">
        <p14:creationId xmlns:p14="http://schemas.microsoft.com/office/powerpoint/2010/main" val="3522937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2 Column Layout">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F0FBEAD-5645-4582-B5F7-00ECAF59DD37}"/>
              </a:ext>
            </a:extLst>
          </p:cNvPr>
          <p:cNvSpPr txBox="1"/>
          <p:nvPr userDrawn="1"/>
        </p:nvSpPr>
        <p:spPr>
          <a:xfrm>
            <a:off x="151677" y="160556"/>
            <a:ext cx="11193517" cy="6159062"/>
          </a:xfrm>
          <a:prstGeom prst="rect">
            <a:avLst/>
          </a:prstGeom>
          <a:solidFill>
            <a:srgbClr val="F7F6F4"/>
          </a:solidFill>
        </p:spPr>
        <p:txBody>
          <a:bodyPr wrap="square" rtlCol="0">
            <a:spAutoFit/>
          </a:bodyPr>
          <a:lstStyle/>
          <a:p>
            <a:endParaRPr lang="en-GB"/>
          </a:p>
        </p:txBody>
      </p:sp>
      <p:sp>
        <p:nvSpPr>
          <p:cNvPr id="2" name="Title 1"/>
          <p:cNvSpPr>
            <a:spLocks noGrp="1"/>
          </p:cNvSpPr>
          <p:nvPr>
            <p:ph type="title"/>
          </p:nvPr>
        </p:nvSpPr>
        <p:spPr/>
        <p:txBody>
          <a:bodyPr/>
          <a:lstStyle>
            <a:lvl1pPr algn="l">
              <a:defRPr/>
            </a:lvl1pPr>
          </a:lstStyle>
          <a:p>
            <a:r>
              <a:rPr lang="en-US"/>
              <a:t>Click to edit Master title style</a:t>
            </a:r>
            <a:endParaRPr lang="en-GB"/>
          </a:p>
        </p:txBody>
      </p:sp>
      <p:sp>
        <p:nvSpPr>
          <p:cNvPr id="3" name="Slide Number Placeholder 2"/>
          <p:cNvSpPr>
            <a:spLocks noGrp="1"/>
          </p:cNvSpPr>
          <p:nvPr>
            <p:ph type="sldNum" sz="quarter" idx="10"/>
          </p:nvPr>
        </p:nvSpPr>
        <p:spPr/>
        <p:txBody>
          <a:bodyPr/>
          <a:lstStyle/>
          <a:p>
            <a:fld id="{BDF47034-4E95-F145-8655-D9B3093EB1CC}" type="slidenum">
              <a:rPr lang="en-US" smtClean="0"/>
              <a:pPr/>
              <a:t>‹N°›</a:t>
            </a:fld>
            <a:endParaRPr lang="en-US"/>
          </a:p>
        </p:txBody>
      </p:sp>
      <p:sp>
        <p:nvSpPr>
          <p:cNvPr id="5" name="Content Placeholder 4"/>
          <p:cNvSpPr>
            <a:spLocks noGrp="1"/>
          </p:cNvSpPr>
          <p:nvPr>
            <p:ph sz="quarter" idx="11"/>
          </p:nvPr>
        </p:nvSpPr>
        <p:spPr>
          <a:xfrm>
            <a:off x="720000" y="1260474"/>
            <a:ext cx="4896000" cy="46085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Content Placeholder 5"/>
          <p:cNvSpPr>
            <a:spLocks noGrp="1"/>
          </p:cNvSpPr>
          <p:nvPr>
            <p:ph sz="quarter" idx="12"/>
          </p:nvPr>
        </p:nvSpPr>
        <p:spPr>
          <a:xfrm>
            <a:off x="5904000" y="1260474"/>
            <a:ext cx="4896000" cy="46085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806719666"/>
      </p:ext>
    </p:extLst>
  </p:cSld>
  <p:clrMapOvr>
    <a:masterClrMapping/>
  </p:clrMapOvr>
  <p:extLst>
    <p:ext uri="{DCECCB84-F9BA-43D5-87BE-67443E8EF086}">
      <p15:sldGuideLst xmlns:p15="http://schemas.microsoft.com/office/powerpoint/2012/main">
        <p15:guide id="1" pos="3538">
          <p15:clr>
            <a:srgbClr val="FBAE40"/>
          </p15:clr>
        </p15:guide>
        <p15:guide id="2" pos="3719">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1B429-1AC2-46C4-BA8E-D3F08CE0B2D9}"/>
              </a:ext>
            </a:extLst>
          </p:cNvPr>
          <p:cNvSpPr>
            <a:spLocks noGrp="1"/>
          </p:cNvSpPr>
          <p:nvPr>
            <p:ph type="ctrTitle"/>
          </p:nvPr>
        </p:nvSpPr>
        <p:spPr>
          <a:xfrm>
            <a:off x="1439863" y="1060450"/>
            <a:ext cx="8640762" cy="2255838"/>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6629E94-0A4F-4C8B-853D-B3FC692B2944}"/>
              </a:ext>
            </a:extLst>
          </p:cNvPr>
          <p:cNvSpPr>
            <a:spLocks noGrp="1"/>
          </p:cNvSpPr>
          <p:nvPr>
            <p:ph type="subTitle" idx="1"/>
          </p:nvPr>
        </p:nvSpPr>
        <p:spPr>
          <a:xfrm>
            <a:off x="1439863" y="3403600"/>
            <a:ext cx="8640762" cy="156527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Slide Number Placeholder 3">
            <a:extLst>
              <a:ext uri="{FF2B5EF4-FFF2-40B4-BE49-F238E27FC236}">
                <a16:creationId xmlns:a16="http://schemas.microsoft.com/office/drawing/2014/main" id="{181E2A8B-BB37-40D9-BCAA-83CE9CE6E686}"/>
              </a:ext>
            </a:extLst>
          </p:cNvPr>
          <p:cNvSpPr>
            <a:spLocks noGrp="1"/>
          </p:cNvSpPr>
          <p:nvPr>
            <p:ph type="sldNum" sz="quarter" idx="10"/>
          </p:nvPr>
        </p:nvSpPr>
        <p:spPr/>
        <p:txBody>
          <a:bodyPr/>
          <a:lstStyle/>
          <a:p>
            <a:fld id="{BDF47034-4E95-F145-8655-D9B3093EB1CC}" type="slidenum">
              <a:rPr lang="en-US" smtClean="0"/>
              <a:pPr/>
              <a:t>‹N°›</a:t>
            </a:fld>
            <a:endParaRPr lang="en-US"/>
          </a:p>
        </p:txBody>
      </p:sp>
    </p:spTree>
    <p:extLst>
      <p:ext uri="{BB962C8B-B14F-4D97-AF65-F5344CB8AC3E}">
        <p14:creationId xmlns:p14="http://schemas.microsoft.com/office/powerpoint/2010/main" val="4344224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20000" y="288000"/>
            <a:ext cx="10080000" cy="575802"/>
          </a:xfrm>
          <a:prstGeom prst="rect">
            <a:avLst/>
          </a:prstGeom>
        </p:spPr>
        <p:txBody>
          <a:bodyPr vert="horz" wrap="square" lIns="0" tIns="0" rIns="0" bIns="0" rtlCol="0" anchor="t" anchorCtr="0">
            <a:noAutofit/>
          </a:bodyPr>
          <a:lstStyle/>
          <a:p>
            <a:r>
              <a:rPr lang="en-US"/>
              <a:t>Click to edit Master title style</a:t>
            </a:r>
          </a:p>
        </p:txBody>
      </p:sp>
      <p:sp>
        <p:nvSpPr>
          <p:cNvPr id="3" name="Text Placeholder 2"/>
          <p:cNvSpPr>
            <a:spLocks noGrp="1"/>
          </p:cNvSpPr>
          <p:nvPr>
            <p:ph type="body" idx="1"/>
          </p:nvPr>
        </p:nvSpPr>
        <p:spPr>
          <a:xfrm>
            <a:off x="720000" y="1260475"/>
            <a:ext cx="10080000" cy="4606648"/>
          </a:xfrm>
          <a:prstGeom prst="rect">
            <a:avLst/>
          </a:prstGeom>
        </p:spPr>
        <p:txBody>
          <a:bodyPr vert="horz" wrap="square"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8640000" y="6068409"/>
            <a:ext cx="2520000" cy="216000"/>
          </a:xfrm>
          <a:prstGeom prst="rect">
            <a:avLst/>
          </a:prstGeom>
        </p:spPr>
        <p:txBody>
          <a:bodyPr vert="horz" lIns="0" tIns="0" rIns="0" bIns="0" rtlCol="0" anchor="b" anchorCtr="0">
            <a:noAutofit/>
          </a:bodyPr>
          <a:lstStyle>
            <a:lvl1pPr algn="r">
              <a:defRPr sz="800">
                <a:solidFill>
                  <a:srgbClr val="C81783"/>
                </a:solidFill>
                <a:latin typeface="Avenir Next LT Pro" panose="020B0504020202020204" pitchFamily="34" charset="0"/>
              </a:defRPr>
            </a:lvl1pPr>
          </a:lstStyle>
          <a:p>
            <a:fld id="{BDF47034-4E95-F145-8655-D9B3093EB1CC}" type="slidenum">
              <a:rPr lang="en-US" smtClean="0"/>
              <a:pPr/>
              <a:t>‹N°›</a:t>
            </a:fld>
            <a:endParaRPr lang="en-US"/>
          </a:p>
        </p:txBody>
      </p:sp>
    </p:spTree>
    <p:extLst>
      <p:ext uri="{BB962C8B-B14F-4D97-AF65-F5344CB8AC3E}">
        <p14:creationId xmlns:p14="http://schemas.microsoft.com/office/powerpoint/2010/main" val="2963145426"/>
      </p:ext>
    </p:extLst>
  </p:cSld>
  <p:clrMap bg1="lt1" tx1="dk1" bg2="lt2" tx2="dk2" accent1="accent1" accent2="accent2" accent3="accent3" accent4="accent4" accent5="accent5" accent6="accent6" hlink="hlink" folHlink="folHlink"/>
  <p:sldLayoutIdLst>
    <p:sldLayoutId id="2147483928" r:id="rId1"/>
    <p:sldLayoutId id="2147483946" r:id="rId2"/>
    <p:sldLayoutId id="2147483913" r:id="rId3"/>
    <p:sldLayoutId id="2147483886" r:id="rId4"/>
    <p:sldLayoutId id="2147483974" r:id="rId5"/>
    <p:sldLayoutId id="2147483992" r:id="rId6"/>
  </p:sldLayoutIdLst>
  <p:hf hdr="0" ftr="0" dt="0"/>
  <p:txStyles>
    <p:titleStyle>
      <a:lvl1pPr algn="l" defTabSz="864009" rtl="0" eaLnBrk="1" latinLnBrk="0" hangingPunct="1">
        <a:lnSpc>
          <a:spcPct val="90000"/>
        </a:lnSpc>
        <a:spcBef>
          <a:spcPct val="0"/>
        </a:spcBef>
        <a:buNone/>
        <a:defRPr sz="4400" b="1" i="0" kern="1200">
          <a:solidFill>
            <a:schemeClr val="tx2"/>
          </a:solidFill>
          <a:latin typeface="Avenir Next LT Pro" panose="020B0504020202020204" pitchFamily="34" charset="0"/>
          <a:ea typeface="+mj-ea"/>
          <a:cs typeface="+mj-cs"/>
        </a:defRPr>
      </a:lvl1pPr>
    </p:titleStyle>
    <p:bodyStyle>
      <a:lvl1pPr marL="0" indent="0" algn="l" defTabSz="864009" rtl="0" eaLnBrk="1" latinLnBrk="0" hangingPunct="1">
        <a:lnSpc>
          <a:spcPct val="90000"/>
        </a:lnSpc>
        <a:spcBef>
          <a:spcPts val="0"/>
        </a:spcBef>
        <a:spcAft>
          <a:spcPts val="600"/>
        </a:spcAft>
        <a:buClr>
          <a:srgbClr val="E9A913"/>
        </a:buClr>
        <a:buFont typeface="System Font Regular"/>
        <a:buNone/>
        <a:defRPr sz="2000" b="1" i="0" kern="1200">
          <a:solidFill>
            <a:srgbClr val="1D112A"/>
          </a:solidFill>
          <a:latin typeface="Avenir Next LT Pro" panose="020B0504020202020204" pitchFamily="34" charset="0"/>
          <a:ea typeface="+mn-ea"/>
          <a:cs typeface="+mn-cs"/>
        </a:defRPr>
      </a:lvl1pPr>
      <a:lvl2pPr marL="0" indent="0" algn="l" defTabSz="864009" rtl="0" eaLnBrk="1" latinLnBrk="0" hangingPunct="1">
        <a:lnSpc>
          <a:spcPct val="90000"/>
        </a:lnSpc>
        <a:spcBef>
          <a:spcPts val="600"/>
        </a:spcBef>
        <a:spcAft>
          <a:spcPts val="300"/>
        </a:spcAft>
        <a:buClr>
          <a:srgbClr val="E9A913"/>
        </a:buClr>
        <a:buFont typeface="System Font Regular"/>
        <a:buNone/>
        <a:defRPr sz="1400" b="1" i="0" kern="1200">
          <a:solidFill>
            <a:schemeClr val="bg2">
              <a:lumMod val="10000"/>
            </a:schemeClr>
          </a:solidFill>
          <a:latin typeface="Avenir Next LT Pro" panose="020B0504020202020204" pitchFamily="34" charset="0"/>
          <a:ea typeface="+mn-ea"/>
          <a:cs typeface="+mn-cs"/>
        </a:defRPr>
      </a:lvl2pPr>
      <a:lvl3pPr marL="0" indent="0" algn="l" defTabSz="864009" rtl="0" eaLnBrk="1" latinLnBrk="0" hangingPunct="1">
        <a:lnSpc>
          <a:spcPct val="90000"/>
        </a:lnSpc>
        <a:spcBef>
          <a:spcPts val="0"/>
        </a:spcBef>
        <a:spcAft>
          <a:spcPts val="600"/>
        </a:spcAft>
        <a:buClr>
          <a:srgbClr val="E9A913"/>
        </a:buClr>
        <a:buFont typeface="Arial" panose="020B0604020202020204" pitchFamily="34" charset="0"/>
        <a:buNone/>
        <a:defRPr sz="1200" b="0" i="0" kern="1200">
          <a:solidFill>
            <a:srgbClr val="1D112A"/>
          </a:solidFill>
          <a:latin typeface="Avenir Next LT Pro" panose="020B0504020202020204" pitchFamily="34" charset="0"/>
          <a:ea typeface="+mn-ea"/>
          <a:cs typeface="+mn-cs"/>
        </a:defRPr>
      </a:lvl3pPr>
      <a:lvl4pPr marL="180000" indent="-180000" algn="l" defTabSz="864009" rtl="0" eaLnBrk="1" latinLnBrk="0" hangingPunct="1">
        <a:lnSpc>
          <a:spcPct val="90000"/>
        </a:lnSpc>
        <a:spcBef>
          <a:spcPts val="0"/>
        </a:spcBef>
        <a:spcAft>
          <a:spcPts val="600"/>
        </a:spcAft>
        <a:buClr>
          <a:srgbClr val="E9A913"/>
        </a:buClr>
        <a:buSzPct val="100000"/>
        <a:buFont typeface="Arial" panose="020B0604020202020204" pitchFamily="34" charset="0"/>
        <a:buChar char="&gt;"/>
        <a:defRPr sz="1200" b="0" i="0" kern="1200">
          <a:solidFill>
            <a:srgbClr val="1D112A"/>
          </a:solidFill>
          <a:latin typeface="Avenir Next LT Pro" panose="020B0504020202020204" pitchFamily="34" charset="0"/>
          <a:ea typeface="+mn-ea"/>
          <a:cs typeface="+mn-cs"/>
        </a:defRPr>
      </a:lvl4pPr>
      <a:lvl5pPr marL="360000" indent="-180000" algn="l" defTabSz="864009" rtl="0" eaLnBrk="1" latinLnBrk="0" hangingPunct="1">
        <a:lnSpc>
          <a:spcPct val="90000"/>
        </a:lnSpc>
        <a:spcBef>
          <a:spcPts val="0"/>
        </a:spcBef>
        <a:spcAft>
          <a:spcPts val="600"/>
        </a:spcAft>
        <a:buClr>
          <a:srgbClr val="E9A913"/>
        </a:buClr>
        <a:buSzPct val="100000"/>
        <a:buFont typeface="Arial" panose="020B0604020202020204" pitchFamily="34" charset="0"/>
        <a:buChar char="–"/>
        <a:defRPr sz="1200" b="0" i="0" kern="1200">
          <a:solidFill>
            <a:srgbClr val="1D112A"/>
          </a:solidFill>
          <a:latin typeface="Avenir Next LT Pro" panose="020B0504020202020204" pitchFamily="34" charset="0"/>
          <a:ea typeface="+mn-ea"/>
          <a:cs typeface="+mn-cs"/>
        </a:defRPr>
      </a:lvl5pPr>
      <a:lvl6pPr marL="2376025" indent="-216002" algn="l" defTabSz="864009"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29" indent="-216002" algn="l" defTabSz="864009"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33" indent="-216002" algn="l" defTabSz="864009"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37" indent="-216002" algn="l" defTabSz="864009"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p:bodyStyle>
    <p:otherStyle>
      <a:defPPr>
        <a:defRPr lang="en-US"/>
      </a:defPPr>
      <a:lvl1pPr marL="0" algn="l" defTabSz="864009" rtl="0" eaLnBrk="1" latinLnBrk="0" hangingPunct="1">
        <a:defRPr sz="1701" kern="1200">
          <a:solidFill>
            <a:schemeClr val="tx1"/>
          </a:solidFill>
          <a:latin typeface="+mn-lt"/>
          <a:ea typeface="+mn-ea"/>
          <a:cs typeface="+mn-cs"/>
        </a:defRPr>
      </a:lvl1pPr>
      <a:lvl2pPr marL="432005" algn="l" defTabSz="864009" rtl="0" eaLnBrk="1" latinLnBrk="0" hangingPunct="1">
        <a:defRPr sz="1701" kern="1200">
          <a:solidFill>
            <a:schemeClr val="tx1"/>
          </a:solidFill>
          <a:latin typeface="+mn-lt"/>
          <a:ea typeface="+mn-ea"/>
          <a:cs typeface="+mn-cs"/>
        </a:defRPr>
      </a:lvl2pPr>
      <a:lvl3pPr marL="864009" algn="l" defTabSz="864009" rtl="0" eaLnBrk="1" latinLnBrk="0" hangingPunct="1">
        <a:defRPr sz="1701" kern="1200">
          <a:solidFill>
            <a:schemeClr val="tx1"/>
          </a:solidFill>
          <a:latin typeface="+mn-lt"/>
          <a:ea typeface="+mn-ea"/>
          <a:cs typeface="+mn-cs"/>
        </a:defRPr>
      </a:lvl3pPr>
      <a:lvl4pPr marL="1296014" algn="l" defTabSz="864009" rtl="0" eaLnBrk="1" latinLnBrk="0" hangingPunct="1">
        <a:defRPr sz="1701" kern="1200">
          <a:solidFill>
            <a:schemeClr val="tx1"/>
          </a:solidFill>
          <a:latin typeface="+mn-lt"/>
          <a:ea typeface="+mn-ea"/>
          <a:cs typeface="+mn-cs"/>
        </a:defRPr>
      </a:lvl4pPr>
      <a:lvl5pPr marL="1728017" algn="l" defTabSz="864009" rtl="0" eaLnBrk="1" latinLnBrk="0" hangingPunct="1">
        <a:defRPr sz="1701" kern="1200">
          <a:solidFill>
            <a:schemeClr val="tx1"/>
          </a:solidFill>
          <a:latin typeface="+mn-lt"/>
          <a:ea typeface="+mn-ea"/>
          <a:cs typeface="+mn-cs"/>
        </a:defRPr>
      </a:lvl5pPr>
      <a:lvl6pPr marL="2160022" algn="l" defTabSz="864009" rtl="0" eaLnBrk="1" latinLnBrk="0" hangingPunct="1">
        <a:defRPr sz="1701" kern="1200">
          <a:solidFill>
            <a:schemeClr val="tx1"/>
          </a:solidFill>
          <a:latin typeface="+mn-lt"/>
          <a:ea typeface="+mn-ea"/>
          <a:cs typeface="+mn-cs"/>
        </a:defRPr>
      </a:lvl6pPr>
      <a:lvl7pPr marL="2592026" algn="l" defTabSz="864009" rtl="0" eaLnBrk="1" latinLnBrk="0" hangingPunct="1">
        <a:defRPr sz="1701" kern="1200">
          <a:solidFill>
            <a:schemeClr val="tx1"/>
          </a:solidFill>
          <a:latin typeface="+mn-lt"/>
          <a:ea typeface="+mn-ea"/>
          <a:cs typeface="+mn-cs"/>
        </a:defRPr>
      </a:lvl7pPr>
      <a:lvl8pPr marL="3024031" algn="l" defTabSz="864009" rtl="0" eaLnBrk="1" latinLnBrk="0" hangingPunct="1">
        <a:defRPr sz="1701" kern="1200">
          <a:solidFill>
            <a:schemeClr val="tx1"/>
          </a:solidFill>
          <a:latin typeface="+mn-lt"/>
          <a:ea typeface="+mn-ea"/>
          <a:cs typeface="+mn-cs"/>
        </a:defRPr>
      </a:lvl8pPr>
      <a:lvl9pPr marL="3456035" algn="l" defTabSz="864009" rtl="0" eaLnBrk="1" latinLnBrk="0" hangingPunct="1">
        <a:defRPr sz="1701" kern="1200">
          <a:solidFill>
            <a:schemeClr val="tx1"/>
          </a:solidFill>
          <a:latin typeface="+mn-lt"/>
          <a:ea typeface="+mn-ea"/>
          <a:cs typeface="+mn-cs"/>
        </a:defRPr>
      </a:lvl9pPr>
    </p:otherStyle>
  </p:txStyles>
  <p:extLst>
    <p:ext uri="{27BBF7A9-308A-43DC-89C8-2F10F3537804}">
      <p15:sldGuideLst xmlns:p15="http://schemas.microsoft.com/office/powerpoint/2012/main">
        <p15:guide id="0" pos="3629">
          <p15:clr>
            <a:srgbClr val="F26B43"/>
          </p15:clr>
        </p15:guide>
        <p15:guide id="1" orient="horz" pos="1020">
          <p15:clr>
            <a:srgbClr val="F26B43"/>
          </p15:clr>
        </p15:guide>
        <p15:guide id="2" pos="453">
          <p15:clr>
            <a:srgbClr val="F26B43"/>
          </p15:clr>
        </p15:guide>
        <p15:guide id="3" orient="horz" pos="4536">
          <p15:clr>
            <a:srgbClr val="F26B43"/>
          </p15:clr>
        </p15:guide>
        <p15:guide id="4" orient="horz" pos="227">
          <p15:clr>
            <a:srgbClr val="F26B43"/>
          </p15:clr>
        </p15:guide>
        <p15:guide id="5" orient="horz" pos="3855">
          <p15:clr>
            <a:srgbClr val="F26B43"/>
          </p15:clr>
        </p15:guide>
        <p15:guide id="6" pos="6804">
          <p15:clr>
            <a:srgbClr val="F26B43"/>
          </p15:clr>
        </p15:guide>
        <p15:guide id="7" orient="horz" pos="3697">
          <p15:clr>
            <a:srgbClr val="F26B43"/>
          </p15:clr>
        </p15:guide>
        <p15:guide id="8" orient="horz" pos="2041">
          <p15:clr>
            <a:srgbClr val="F26B43"/>
          </p15:clr>
        </p15:guide>
        <p15:guide id="9" orient="horz" pos="794">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20000" y="288000"/>
            <a:ext cx="10080000" cy="575802"/>
          </a:xfrm>
          <a:prstGeom prst="rect">
            <a:avLst/>
          </a:prstGeom>
        </p:spPr>
        <p:txBody>
          <a:bodyPr vert="horz" wrap="square" lIns="0" tIns="0" rIns="0" bIns="0" rtlCol="0" anchor="t" anchorCtr="0">
            <a:noAutofit/>
          </a:bodyPr>
          <a:lstStyle/>
          <a:p>
            <a:r>
              <a:rPr lang="en-US"/>
              <a:t>Click to edit Master title style</a:t>
            </a:r>
          </a:p>
        </p:txBody>
      </p:sp>
      <p:sp>
        <p:nvSpPr>
          <p:cNvPr id="3" name="Text Placeholder 2"/>
          <p:cNvSpPr>
            <a:spLocks noGrp="1"/>
          </p:cNvSpPr>
          <p:nvPr>
            <p:ph type="body" idx="1"/>
          </p:nvPr>
        </p:nvSpPr>
        <p:spPr>
          <a:xfrm>
            <a:off x="720000" y="1260475"/>
            <a:ext cx="10080000" cy="4606648"/>
          </a:xfrm>
          <a:prstGeom prst="rect">
            <a:avLst/>
          </a:prstGeom>
        </p:spPr>
        <p:txBody>
          <a:bodyPr vert="horz" wrap="square"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8640000" y="5940000"/>
            <a:ext cx="2520000" cy="216000"/>
          </a:xfrm>
          <a:prstGeom prst="rect">
            <a:avLst/>
          </a:prstGeom>
        </p:spPr>
        <p:txBody>
          <a:bodyPr vert="horz" lIns="0" tIns="0" rIns="0" bIns="0" rtlCol="0" anchor="b" anchorCtr="0">
            <a:noAutofit/>
          </a:bodyPr>
          <a:lstStyle>
            <a:lvl1pPr algn="r">
              <a:defRPr sz="1029">
                <a:solidFill>
                  <a:srgbClr val="E9A913"/>
                </a:solidFill>
                <a:latin typeface="Gotham Medium" panose="02000604030000020004" pitchFamily="2" charset="0"/>
              </a:defRPr>
            </a:lvl1pPr>
          </a:lstStyle>
          <a:p>
            <a:fld id="{BDF47034-4E95-F145-8655-D9B3093EB1CC}" type="slidenum">
              <a:rPr lang="en-US" smtClean="0"/>
              <a:pPr/>
              <a:t>‹N°›</a:t>
            </a:fld>
            <a:endParaRPr lang="en-US"/>
          </a:p>
        </p:txBody>
      </p:sp>
    </p:spTree>
    <p:extLst>
      <p:ext uri="{BB962C8B-B14F-4D97-AF65-F5344CB8AC3E}">
        <p14:creationId xmlns:p14="http://schemas.microsoft.com/office/powerpoint/2010/main" val="658516966"/>
      </p:ext>
    </p:extLst>
  </p:cSld>
  <p:clrMap bg1="lt1" tx1="dk1" bg2="lt2" tx2="dk2" accent1="accent1" accent2="accent2" accent3="accent3" accent4="accent4" accent5="accent5" accent6="accent6" hlink="hlink" folHlink="folHlink"/>
  <p:sldLayoutIdLst>
    <p:sldLayoutId id="2147483993" r:id="rId1"/>
  </p:sldLayoutIdLst>
  <p:hf hdr="0" ftr="0" dt="0"/>
  <p:txStyles>
    <p:titleStyle>
      <a:lvl1pPr algn="ctr" defTabSz="864009" rtl="0" eaLnBrk="1" latinLnBrk="0" hangingPunct="1">
        <a:lnSpc>
          <a:spcPct val="90000"/>
        </a:lnSpc>
        <a:spcBef>
          <a:spcPct val="0"/>
        </a:spcBef>
        <a:buNone/>
        <a:defRPr sz="5000" b="1" i="0" kern="1200">
          <a:solidFill>
            <a:schemeClr val="tx2"/>
          </a:solidFill>
          <a:latin typeface="+mj-lt"/>
          <a:ea typeface="+mj-ea"/>
          <a:cs typeface="+mj-cs"/>
        </a:defRPr>
      </a:lvl1pPr>
    </p:titleStyle>
    <p:bodyStyle>
      <a:lvl1pPr marL="0" indent="0" algn="l" defTabSz="864009" rtl="0" eaLnBrk="1" latinLnBrk="0" hangingPunct="1">
        <a:lnSpc>
          <a:spcPct val="90000"/>
        </a:lnSpc>
        <a:spcBef>
          <a:spcPts val="0"/>
        </a:spcBef>
        <a:spcAft>
          <a:spcPts val="600"/>
        </a:spcAft>
        <a:buClr>
          <a:srgbClr val="E9A913"/>
        </a:buClr>
        <a:buFont typeface="System Font Regular"/>
        <a:buNone/>
        <a:defRPr sz="2400" b="1" i="0" kern="1200">
          <a:solidFill>
            <a:srgbClr val="1D112A"/>
          </a:solidFill>
          <a:latin typeface="+mj-lt"/>
          <a:ea typeface="+mn-ea"/>
          <a:cs typeface="+mn-cs"/>
        </a:defRPr>
      </a:lvl1pPr>
      <a:lvl2pPr marL="0" indent="0" algn="l" defTabSz="864009" rtl="0" eaLnBrk="1" latinLnBrk="0" hangingPunct="1">
        <a:lnSpc>
          <a:spcPct val="90000"/>
        </a:lnSpc>
        <a:spcBef>
          <a:spcPts val="600"/>
        </a:spcBef>
        <a:spcAft>
          <a:spcPts val="300"/>
        </a:spcAft>
        <a:buClr>
          <a:srgbClr val="E9A913"/>
        </a:buClr>
        <a:buFont typeface="System Font Regular"/>
        <a:buNone/>
        <a:defRPr sz="1600" b="1" i="0" kern="1200">
          <a:solidFill>
            <a:srgbClr val="1D112A"/>
          </a:solidFill>
          <a:latin typeface="+mn-lt"/>
          <a:ea typeface="+mn-ea"/>
          <a:cs typeface="+mn-cs"/>
        </a:defRPr>
      </a:lvl2pPr>
      <a:lvl3pPr marL="0" indent="0" algn="l" defTabSz="864009" rtl="0" eaLnBrk="1" latinLnBrk="0" hangingPunct="1">
        <a:lnSpc>
          <a:spcPct val="90000"/>
        </a:lnSpc>
        <a:spcBef>
          <a:spcPts val="0"/>
        </a:spcBef>
        <a:spcAft>
          <a:spcPts val="600"/>
        </a:spcAft>
        <a:buClr>
          <a:srgbClr val="E9A913"/>
        </a:buClr>
        <a:buFont typeface="Arial" panose="020B0604020202020204" pitchFamily="34" charset="0"/>
        <a:buNone/>
        <a:defRPr sz="1400" b="0" i="0" kern="1200">
          <a:solidFill>
            <a:srgbClr val="1D112A"/>
          </a:solidFill>
          <a:latin typeface="+mn-lt"/>
          <a:ea typeface="+mn-ea"/>
          <a:cs typeface="+mn-cs"/>
        </a:defRPr>
      </a:lvl3pPr>
      <a:lvl4pPr marL="180000" indent="-180000" algn="l" defTabSz="864009" rtl="0" eaLnBrk="1" latinLnBrk="0" hangingPunct="1">
        <a:lnSpc>
          <a:spcPct val="90000"/>
        </a:lnSpc>
        <a:spcBef>
          <a:spcPts val="0"/>
        </a:spcBef>
        <a:spcAft>
          <a:spcPts val="600"/>
        </a:spcAft>
        <a:buClr>
          <a:srgbClr val="E9A913"/>
        </a:buClr>
        <a:buSzPct val="100000"/>
        <a:buFont typeface="Arial" panose="020B0604020202020204" pitchFamily="34" charset="0"/>
        <a:buChar char="&gt;"/>
        <a:defRPr sz="1400" b="0" i="0" kern="1200">
          <a:solidFill>
            <a:srgbClr val="1D112A"/>
          </a:solidFill>
          <a:latin typeface="+mn-lt"/>
          <a:ea typeface="+mn-ea"/>
          <a:cs typeface="+mn-cs"/>
        </a:defRPr>
      </a:lvl4pPr>
      <a:lvl5pPr marL="360000" indent="-180000" algn="l" defTabSz="864009" rtl="0" eaLnBrk="1" latinLnBrk="0" hangingPunct="1">
        <a:lnSpc>
          <a:spcPct val="90000"/>
        </a:lnSpc>
        <a:spcBef>
          <a:spcPts val="0"/>
        </a:spcBef>
        <a:spcAft>
          <a:spcPts val="600"/>
        </a:spcAft>
        <a:buClr>
          <a:srgbClr val="E9A913"/>
        </a:buClr>
        <a:buSzPct val="100000"/>
        <a:buFont typeface="Arial" panose="020B0604020202020204" pitchFamily="34" charset="0"/>
        <a:buChar char="–"/>
        <a:defRPr sz="1400" b="0" i="0" kern="1200">
          <a:solidFill>
            <a:srgbClr val="1D112A"/>
          </a:solidFill>
          <a:latin typeface="+mn-lt"/>
          <a:ea typeface="+mn-ea"/>
          <a:cs typeface="+mn-cs"/>
        </a:defRPr>
      </a:lvl5pPr>
      <a:lvl6pPr marL="2376025" indent="-216002" algn="l" defTabSz="864009"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29" indent="-216002" algn="l" defTabSz="864009"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33" indent="-216002" algn="l" defTabSz="864009"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37" indent="-216002" algn="l" defTabSz="864009"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p:bodyStyle>
    <p:otherStyle>
      <a:defPPr>
        <a:defRPr lang="en-US"/>
      </a:defPPr>
      <a:lvl1pPr marL="0" algn="l" defTabSz="864009" rtl="0" eaLnBrk="1" latinLnBrk="0" hangingPunct="1">
        <a:defRPr sz="1701" kern="1200">
          <a:solidFill>
            <a:schemeClr val="tx1"/>
          </a:solidFill>
          <a:latin typeface="+mn-lt"/>
          <a:ea typeface="+mn-ea"/>
          <a:cs typeface="+mn-cs"/>
        </a:defRPr>
      </a:lvl1pPr>
      <a:lvl2pPr marL="432005" algn="l" defTabSz="864009" rtl="0" eaLnBrk="1" latinLnBrk="0" hangingPunct="1">
        <a:defRPr sz="1701" kern="1200">
          <a:solidFill>
            <a:schemeClr val="tx1"/>
          </a:solidFill>
          <a:latin typeface="+mn-lt"/>
          <a:ea typeface="+mn-ea"/>
          <a:cs typeface="+mn-cs"/>
        </a:defRPr>
      </a:lvl2pPr>
      <a:lvl3pPr marL="864009" algn="l" defTabSz="864009" rtl="0" eaLnBrk="1" latinLnBrk="0" hangingPunct="1">
        <a:defRPr sz="1701" kern="1200">
          <a:solidFill>
            <a:schemeClr val="tx1"/>
          </a:solidFill>
          <a:latin typeface="+mn-lt"/>
          <a:ea typeface="+mn-ea"/>
          <a:cs typeface="+mn-cs"/>
        </a:defRPr>
      </a:lvl3pPr>
      <a:lvl4pPr marL="1296014" algn="l" defTabSz="864009" rtl="0" eaLnBrk="1" latinLnBrk="0" hangingPunct="1">
        <a:defRPr sz="1701" kern="1200">
          <a:solidFill>
            <a:schemeClr val="tx1"/>
          </a:solidFill>
          <a:latin typeface="+mn-lt"/>
          <a:ea typeface="+mn-ea"/>
          <a:cs typeface="+mn-cs"/>
        </a:defRPr>
      </a:lvl4pPr>
      <a:lvl5pPr marL="1728017" algn="l" defTabSz="864009" rtl="0" eaLnBrk="1" latinLnBrk="0" hangingPunct="1">
        <a:defRPr sz="1701" kern="1200">
          <a:solidFill>
            <a:schemeClr val="tx1"/>
          </a:solidFill>
          <a:latin typeface="+mn-lt"/>
          <a:ea typeface="+mn-ea"/>
          <a:cs typeface="+mn-cs"/>
        </a:defRPr>
      </a:lvl5pPr>
      <a:lvl6pPr marL="2160022" algn="l" defTabSz="864009" rtl="0" eaLnBrk="1" latinLnBrk="0" hangingPunct="1">
        <a:defRPr sz="1701" kern="1200">
          <a:solidFill>
            <a:schemeClr val="tx1"/>
          </a:solidFill>
          <a:latin typeface="+mn-lt"/>
          <a:ea typeface="+mn-ea"/>
          <a:cs typeface="+mn-cs"/>
        </a:defRPr>
      </a:lvl6pPr>
      <a:lvl7pPr marL="2592026" algn="l" defTabSz="864009" rtl="0" eaLnBrk="1" latinLnBrk="0" hangingPunct="1">
        <a:defRPr sz="1701" kern="1200">
          <a:solidFill>
            <a:schemeClr val="tx1"/>
          </a:solidFill>
          <a:latin typeface="+mn-lt"/>
          <a:ea typeface="+mn-ea"/>
          <a:cs typeface="+mn-cs"/>
        </a:defRPr>
      </a:lvl7pPr>
      <a:lvl8pPr marL="3024031" algn="l" defTabSz="864009" rtl="0" eaLnBrk="1" latinLnBrk="0" hangingPunct="1">
        <a:defRPr sz="1701" kern="1200">
          <a:solidFill>
            <a:schemeClr val="tx1"/>
          </a:solidFill>
          <a:latin typeface="+mn-lt"/>
          <a:ea typeface="+mn-ea"/>
          <a:cs typeface="+mn-cs"/>
        </a:defRPr>
      </a:lvl8pPr>
      <a:lvl9pPr marL="3456035" algn="l" defTabSz="864009" rtl="0" eaLnBrk="1" latinLnBrk="0" hangingPunct="1">
        <a:defRPr sz="1701" kern="1200">
          <a:solidFill>
            <a:schemeClr val="tx1"/>
          </a:solidFill>
          <a:latin typeface="+mn-lt"/>
          <a:ea typeface="+mn-ea"/>
          <a:cs typeface="+mn-cs"/>
        </a:defRPr>
      </a:lvl9pPr>
    </p:otherStyle>
  </p:txStyles>
  <p:extLst>
    <p:ext uri="{27BBF7A9-308A-43DC-89C8-2F10F3537804}">
      <p15:sldGuideLst xmlns:p15="http://schemas.microsoft.com/office/powerpoint/2012/main">
        <p15:guide id="0" pos="3629">
          <p15:clr>
            <a:srgbClr val="F26B43"/>
          </p15:clr>
        </p15:guide>
        <p15:guide id="1" orient="horz" pos="1020">
          <p15:clr>
            <a:srgbClr val="F26B43"/>
          </p15:clr>
        </p15:guide>
        <p15:guide id="2" pos="453">
          <p15:clr>
            <a:srgbClr val="F26B43"/>
          </p15:clr>
        </p15:guide>
        <p15:guide id="3" orient="horz" pos="4536">
          <p15:clr>
            <a:srgbClr val="F26B43"/>
          </p15:clr>
        </p15:guide>
        <p15:guide id="4" orient="horz" pos="227">
          <p15:clr>
            <a:srgbClr val="F26B43"/>
          </p15:clr>
        </p15:guide>
        <p15:guide id="5" orient="horz" pos="3855">
          <p15:clr>
            <a:srgbClr val="F26B43"/>
          </p15:clr>
        </p15:guide>
        <p15:guide id="6" pos="6804">
          <p15:clr>
            <a:srgbClr val="F26B43"/>
          </p15:clr>
        </p15:guide>
        <p15:guide id="7" orient="horz" pos="3697">
          <p15:clr>
            <a:srgbClr val="F26B43"/>
          </p15:clr>
        </p15:guide>
        <p15:guide id="8" orient="horz" pos="2041">
          <p15:clr>
            <a:srgbClr val="F26B43"/>
          </p15:clr>
        </p15:guide>
        <p15:guide id="9" orient="horz" pos="79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9.xml"/><Relationship Id="rId1" Type="http://schemas.openxmlformats.org/officeDocument/2006/relationships/slideLayout" Target="../slideLayouts/slideLayout4.xml"/><Relationship Id="rId5" Type="http://schemas.openxmlformats.org/officeDocument/2006/relationships/image" Target="../media/image7.sv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7.svg"/><Relationship Id="rId18" Type="http://schemas.openxmlformats.org/officeDocument/2006/relationships/image" Target="../media/image22.png"/><Relationship Id="rId3" Type="http://schemas.openxmlformats.org/officeDocument/2006/relationships/chart" Target="../charts/chart9.xml"/><Relationship Id="rId21" Type="http://schemas.openxmlformats.org/officeDocument/2006/relationships/image" Target="../media/image25.svg"/><Relationship Id="rId7" Type="http://schemas.openxmlformats.org/officeDocument/2006/relationships/image" Target="../media/image11.svg"/><Relationship Id="rId12" Type="http://schemas.openxmlformats.org/officeDocument/2006/relationships/image" Target="../media/image16.png"/><Relationship Id="rId17" Type="http://schemas.openxmlformats.org/officeDocument/2006/relationships/image" Target="../media/image21.svg"/><Relationship Id="rId2" Type="http://schemas.openxmlformats.org/officeDocument/2006/relationships/notesSlide" Target="../notesSlides/notesSlide12.xml"/><Relationship Id="rId16" Type="http://schemas.openxmlformats.org/officeDocument/2006/relationships/image" Target="../media/image20.png"/><Relationship Id="rId20" Type="http://schemas.openxmlformats.org/officeDocument/2006/relationships/image" Target="../media/image24.png"/><Relationship Id="rId1" Type="http://schemas.openxmlformats.org/officeDocument/2006/relationships/slideLayout" Target="../slideLayouts/slideLayout4.xml"/><Relationship Id="rId6" Type="http://schemas.openxmlformats.org/officeDocument/2006/relationships/image" Target="../media/image10.png"/><Relationship Id="rId11" Type="http://schemas.openxmlformats.org/officeDocument/2006/relationships/image" Target="../media/image15.svg"/><Relationship Id="rId5" Type="http://schemas.openxmlformats.org/officeDocument/2006/relationships/image" Target="../media/image9.svg"/><Relationship Id="rId15" Type="http://schemas.openxmlformats.org/officeDocument/2006/relationships/image" Target="../media/image19.svg"/><Relationship Id="rId10" Type="http://schemas.openxmlformats.org/officeDocument/2006/relationships/image" Target="../media/image14.png"/><Relationship Id="rId19" Type="http://schemas.openxmlformats.org/officeDocument/2006/relationships/image" Target="../media/image23.svg"/><Relationship Id="rId4" Type="http://schemas.openxmlformats.org/officeDocument/2006/relationships/image" Target="../media/image8.png"/><Relationship Id="rId9" Type="http://schemas.openxmlformats.org/officeDocument/2006/relationships/image" Target="../media/image13.svg"/><Relationship Id="rId14" Type="http://schemas.openxmlformats.org/officeDocument/2006/relationships/image" Target="../media/image18.png"/></Relationships>
</file>

<file path=ppt/slides/_rels/slide14.xml.rels><?xml version="1.0" encoding="UTF-8" standalone="yes"?>
<Relationships xmlns="http://schemas.openxmlformats.org/package/2006/relationships"><Relationship Id="rId2" Type="http://schemas.openxmlformats.org/officeDocument/2006/relationships/hyperlink" Target="mailto:manon.daffara@clai2.com" TargetMode="Externa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7C95039-E9C8-4420-ABE6-2D0F514A2A5E}"/>
              </a:ext>
            </a:extLst>
          </p:cNvPr>
          <p:cNvSpPr>
            <a:spLocks noGrp="1"/>
          </p:cNvSpPr>
          <p:nvPr>
            <p:ph type="body" sz="quarter" idx="12"/>
          </p:nvPr>
        </p:nvSpPr>
        <p:spPr/>
        <p:txBody>
          <a:bodyPr/>
          <a:lstStyle/>
          <a:p>
            <a:r>
              <a:rPr lang="en-GB">
                <a:solidFill>
                  <a:srgbClr val="16093E"/>
                </a:solidFill>
                <a:latin typeface="Avenir Next LT Pro"/>
              </a:rPr>
              <a:t>SEC Newgate ESG Monitor</a:t>
            </a:r>
          </a:p>
          <a:p>
            <a:r>
              <a:rPr lang="en-GB">
                <a:solidFill>
                  <a:schemeClr val="accent2"/>
                </a:solidFill>
                <a:latin typeface="Avenir Next LT Pro"/>
              </a:rPr>
              <a:t>France </a:t>
            </a:r>
            <a:r>
              <a:rPr lang="en-GB">
                <a:solidFill>
                  <a:srgbClr val="16093E"/>
                </a:solidFill>
                <a:latin typeface="Avenir Next LT Pro"/>
              </a:rPr>
              <a:t>Report</a:t>
            </a:r>
          </a:p>
        </p:txBody>
      </p:sp>
      <p:sp>
        <p:nvSpPr>
          <p:cNvPr id="4" name="Text Placeholder 3">
            <a:extLst>
              <a:ext uri="{FF2B5EF4-FFF2-40B4-BE49-F238E27FC236}">
                <a16:creationId xmlns:a16="http://schemas.microsoft.com/office/drawing/2014/main" id="{9601375A-BEA3-466A-B1A6-C9F7A2D3373B}"/>
              </a:ext>
            </a:extLst>
          </p:cNvPr>
          <p:cNvSpPr>
            <a:spLocks noGrp="1"/>
          </p:cNvSpPr>
          <p:nvPr>
            <p:ph type="body" sz="quarter" idx="14"/>
          </p:nvPr>
        </p:nvSpPr>
        <p:spPr/>
        <p:txBody>
          <a:bodyPr/>
          <a:lstStyle/>
          <a:p>
            <a:r>
              <a:rPr lang="en-GB">
                <a:solidFill>
                  <a:srgbClr val="16093E"/>
                </a:solidFill>
              </a:rPr>
              <a:t>2021 Research Findings</a:t>
            </a:r>
          </a:p>
        </p:txBody>
      </p:sp>
    </p:spTree>
    <p:extLst>
      <p:ext uri="{BB962C8B-B14F-4D97-AF65-F5344CB8AC3E}">
        <p14:creationId xmlns:p14="http://schemas.microsoft.com/office/powerpoint/2010/main" val="1960614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FF1F54E-2569-4F8A-98E3-C95786201727}"/>
              </a:ext>
            </a:extLst>
          </p:cNvPr>
          <p:cNvSpPr>
            <a:spLocks noGrp="1"/>
          </p:cNvSpPr>
          <p:nvPr>
            <p:ph type="title"/>
          </p:nvPr>
        </p:nvSpPr>
        <p:spPr/>
        <p:txBody>
          <a:bodyPr/>
          <a:lstStyle/>
          <a:p>
            <a:r>
              <a:rPr lang="en-US" sz="3200"/>
              <a:t>Who is doing well in the ESG space</a:t>
            </a:r>
            <a:r>
              <a:rPr lang="en-US" sz="3200">
                <a:solidFill>
                  <a:srgbClr val="C81783"/>
                </a:solidFill>
              </a:rPr>
              <a:t>?</a:t>
            </a:r>
            <a:endParaRPr lang="en-GB" sz="3200">
              <a:solidFill>
                <a:srgbClr val="C81783"/>
              </a:solidFill>
            </a:endParaRPr>
          </a:p>
        </p:txBody>
      </p:sp>
      <p:sp>
        <p:nvSpPr>
          <p:cNvPr id="2" name="Slide Number Placeholder 1">
            <a:extLst>
              <a:ext uri="{FF2B5EF4-FFF2-40B4-BE49-F238E27FC236}">
                <a16:creationId xmlns:a16="http://schemas.microsoft.com/office/drawing/2014/main" id="{A9B22992-2001-4744-8EA9-84758625308A}"/>
              </a:ext>
            </a:extLst>
          </p:cNvPr>
          <p:cNvSpPr>
            <a:spLocks noGrp="1"/>
          </p:cNvSpPr>
          <p:nvPr>
            <p:ph type="sldNum" sz="quarter" idx="10"/>
          </p:nvPr>
        </p:nvSpPr>
        <p:spPr/>
        <p:txBody>
          <a:bodyPr/>
          <a:lstStyle/>
          <a:p>
            <a:pPr marL="0" marR="0" lvl="0" indent="0" algn="r" defTabSz="981700" rtl="0" eaLnBrk="1" fontAlgn="auto" latinLnBrk="0" hangingPunct="1">
              <a:lnSpc>
                <a:spcPct val="100000"/>
              </a:lnSpc>
              <a:spcBef>
                <a:spcPts val="0"/>
              </a:spcBef>
              <a:spcAft>
                <a:spcPts val="0"/>
              </a:spcAft>
              <a:buClrTx/>
              <a:buSzTx/>
              <a:buFontTx/>
              <a:buNone/>
              <a:tabLst/>
              <a:defRPr/>
            </a:pPr>
            <a:fld id="{BDF47034-4E95-F145-8655-D9B3093EB1CC}" type="slidenum">
              <a:rPr kumimoji="0" lang="en-US" sz="800" b="0" i="0" u="none" strike="noStrike" kern="1200" cap="none" spc="0" normalizeH="0" baseline="0" noProof="0" smtClean="0">
                <a:ln>
                  <a:noFill/>
                </a:ln>
                <a:solidFill>
                  <a:srgbClr val="C81783"/>
                </a:solidFill>
                <a:effectLst/>
                <a:uLnTx/>
                <a:uFillTx/>
                <a:latin typeface="Avenir Next LT Pro" panose="020B0504020202020204" pitchFamily="34" charset="0"/>
                <a:ea typeface="+mn-ea"/>
                <a:cs typeface="+mn-cs"/>
              </a:rPr>
              <a:pPr marL="0" marR="0" lvl="0" indent="0" algn="r" defTabSz="981700" rtl="0" eaLnBrk="1" fontAlgn="auto" latinLnBrk="0" hangingPunct="1">
                <a:lnSpc>
                  <a:spcPct val="100000"/>
                </a:lnSpc>
                <a:spcBef>
                  <a:spcPts val="0"/>
                </a:spcBef>
                <a:spcAft>
                  <a:spcPts val="0"/>
                </a:spcAft>
                <a:buClrTx/>
                <a:buSzTx/>
                <a:buFontTx/>
                <a:buNone/>
                <a:tabLst/>
                <a:defRPr/>
              </a:pPr>
              <a:t>9</a:t>
            </a:fld>
            <a:endParaRPr kumimoji="0" lang="en-US" sz="800" b="0" i="0" u="none" strike="noStrike" kern="1200" cap="none" spc="0" normalizeH="0" baseline="0" noProof="0">
              <a:ln>
                <a:noFill/>
              </a:ln>
              <a:solidFill>
                <a:srgbClr val="C81783"/>
              </a:solidFill>
              <a:effectLst/>
              <a:uLnTx/>
              <a:uFillTx/>
              <a:latin typeface="Avenir Next LT Pro" panose="020B0504020202020204" pitchFamily="34" charset="0"/>
              <a:ea typeface="+mn-ea"/>
              <a:cs typeface="+mn-cs"/>
            </a:endParaRPr>
          </a:p>
        </p:txBody>
      </p:sp>
      <p:sp>
        <p:nvSpPr>
          <p:cNvPr id="22" name="Rectangle 21">
            <a:extLst>
              <a:ext uri="{FF2B5EF4-FFF2-40B4-BE49-F238E27FC236}">
                <a16:creationId xmlns:a16="http://schemas.microsoft.com/office/drawing/2014/main" id="{470CB0AE-A4AB-4A6B-9242-358F7A96F157}"/>
              </a:ext>
            </a:extLst>
          </p:cNvPr>
          <p:cNvSpPr/>
          <p:nvPr/>
        </p:nvSpPr>
        <p:spPr>
          <a:xfrm>
            <a:off x="619402" y="727192"/>
            <a:ext cx="10012805" cy="461665"/>
          </a:xfrm>
          <a:prstGeom prst="rect">
            <a:avLst/>
          </a:prstGeom>
        </p:spPr>
        <p:txBody>
          <a:bodyPr wrap="square" lIns="91440" tIns="45720" rIns="91440" bIns="45720" anchor="t">
            <a:spAutoFit/>
          </a:bodyPr>
          <a:lstStyle/>
          <a:p>
            <a:pPr>
              <a:spcBef>
                <a:spcPts val="600"/>
              </a:spcBef>
              <a:spcAft>
                <a:spcPts val="600"/>
              </a:spcAft>
              <a:defRPr/>
            </a:pPr>
            <a:r>
              <a:rPr lang="en-AU" sz="1200"/>
              <a:t>Participants were asked to say which individual companies, industries, countries or individuals were doing really well when it comes to ESG issues and which were doing very badly. </a:t>
            </a:r>
            <a:r>
              <a:rPr lang="en-AU" sz="1200" b="1"/>
              <a:t>In France,</a:t>
            </a:r>
            <a:r>
              <a:rPr lang="en-AU" sz="1200"/>
              <a:t> Sweden (11%) and EDF (9%) were seen to be doing well.</a:t>
            </a:r>
            <a:endParaRPr kumimoji="0" lang="en-AU" sz="1200" b="0" i="0" u="none" strike="noStrike" kern="1200" cap="none" spc="0" normalizeH="0" baseline="0" noProof="0">
              <a:ln>
                <a:noFill/>
              </a:ln>
              <a:solidFill>
                <a:srgbClr val="16093E"/>
              </a:solidFill>
              <a:effectLst/>
              <a:uLnTx/>
              <a:uFillTx/>
              <a:latin typeface="Avenir Next LT Pro"/>
              <a:ea typeface="+mn-ea"/>
              <a:cs typeface="+mn-cs"/>
            </a:endParaRPr>
          </a:p>
        </p:txBody>
      </p:sp>
      <p:sp>
        <p:nvSpPr>
          <p:cNvPr id="23" name="Text Placeholder 6">
            <a:extLst>
              <a:ext uri="{FF2B5EF4-FFF2-40B4-BE49-F238E27FC236}">
                <a16:creationId xmlns:a16="http://schemas.microsoft.com/office/drawing/2014/main" id="{199E1CB5-2011-477B-AD3E-C6C993097A25}"/>
              </a:ext>
            </a:extLst>
          </p:cNvPr>
          <p:cNvSpPr txBox="1">
            <a:spLocks/>
          </p:cNvSpPr>
          <p:nvPr/>
        </p:nvSpPr>
        <p:spPr>
          <a:xfrm>
            <a:off x="559349" y="6189942"/>
            <a:ext cx="10804068" cy="390842"/>
          </a:xfrm>
          <a:prstGeom prst="rect">
            <a:avLst/>
          </a:prstGeom>
        </p:spPr>
        <p:txBody>
          <a:bodyPr vert="horz" wrap="square" lIns="0" tIns="0" rIns="0" bIns="0" rtlCol="0">
            <a:noAutofit/>
          </a:bodyPr>
          <a:lstStyle>
            <a:lvl1pPr marL="0" indent="0" algn="l" defTabSz="864009" rtl="0" eaLnBrk="1" latinLnBrk="0" hangingPunct="1">
              <a:lnSpc>
                <a:spcPct val="90000"/>
              </a:lnSpc>
              <a:spcBef>
                <a:spcPts val="0"/>
              </a:spcBef>
              <a:spcAft>
                <a:spcPts val="600"/>
              </a:spcAft>
              <a:buClr>
                <a:srgbClr val="E9A913"/>
              </a:buClr>
              <a:buFont typeface="System Font Regular"/>
              <a:buNone/>
              <a:defRPr sz="2400" b="1" i="0" kern="1200">
                <a:solidFill>
                  <a:srgbClr val="1D112A"/>
                </a:solidFill>
                <a:latin typeface="+mj-lt"/>
                <a:ea typeface="+mn-ea"/>
                <a:cs typeface="+mn-cs"/>
              </a:defRPr>
            </a:lvl1pPr>
            <a:lvl2pPr marL="0" indent="0" algn="l" defTabSz="864009" rtl="0" eaLnBrk="1" latinLnBrk="0" hangingPunct="1">
              <a:lnSpc>
                <a:spcPct val="90000"/>
              </a:lnSpc>
              <a:spcBef>
                <a:spcPts val="600"/>
              </a:spcBef>
              <a:spcAft>
                <a:spcPts val="300"/>
              </a:spcAft>
              <a:buClr>
                <a:srgbClr val="E9A913"/>
              </a:buClr>
              <a:buFont typeface="System Font Regular"/>
              <a:buNone/>
              <a:defRPr sz="1600" b="1" i="0" kern="1200">
                <a:solidFill>
                  <a:srgbClr val="1D112A"/>
                </a:solidFill>
                <a:latin typeface="+mn-lt"/>
                <a:ea typeface="+mn-ea"/>
                <a:cs typeface="+mn-cs"/>
              </a:defRPr>
            </a:lvl2pPr>
            <a:lvl3pPr marL="0" indent="0" algn="l" defTabSz="864009" rtl="0" eaLnBrk="1" latinLnBrk="0" hangingPunct="1">
              <a:lnSpc>
                <a:spcPct val="90000"/>
              </a:lnSpc>
              <a:spcBef>
                <a:spcPts val="0"/>
              </a:spcBef>
              <a:spcAft>
                <a:spcPts val="600"/>
              </a:spcAft>
              <a:buClr>
                <a:srgbClr val="E9A913"/>
              </a:buClr>
              <a:buFont typeface="Arial" panose="020B0604020202020204" pitchFamily="34" charset="0"/>
              <a:buNone/>
              <a:defRPr sz="1400" b="0" i="0" kern="1200">
                <a:solidFill>
                  <a:srgbClr val="1D112A"/>
                </a:solidFill>
                <a:latin typeface="+mn-lt"/>
                <a:ea typeface="+mn-ea"/>
                <a:cs typeface="+mn-cs"/>
              </a:defRPr>
            </a:lvl3pPr>
            <a:lvl4pPr marL="180000" indent="-180000" algn="l" defTabSz="864009" rtl="0" eaLnBrk="1" latinLnBrk="0" hangingPunct="1">
              <a:lnSpc>
                <a:spcPct val="90000"/>
              </a:lnSpc>
              <a:spcBef>
                <a:spcPts val="0"/>
              </a:spcBef>
              <a:spcAft>
                <a:spcPts val="600"/>
              </a:spcAft>
              <a:buClr>
                <a:srgbClr val="E9A913"/>
              </a:buClr>
              <a:buSzPct val="100000"/>
              <a:buFont typeface="Arial" panose="020B0604020202020204" pitchFamily="34" charset="0"/>
              <a:buChar char="&gt;"/>
              <a:defRPr sz="1400" b="0" i="0" kern="1200">
                <a:solidFill>
                  <a:srgbClr val="1D112A"/>
                </a:solidFill>
                <a:latin typeface="+mn-lt"/>
                <a:ea typeface="+mn-ea"/>
                <a:cs typeface="+mn-cs"/>
              </a:defRPr>
            </a:lvl4pPr>
            <a:lvl5pPr marL="360000" indent="-180000" algn="l" defTabSz="864009" rtl="0" eaLnBrk="1" latinLnBrk="0" hangingPunct="1">
              <a:lnSpc>
                <a:spcPct val="90000"/>
              </a:lnSpc>
              <a:spcBef>
                <a:spcPts val="0"/>
              </a:spcBef>
              <a:spcAft>
                <a:spcPts val="600"/>
              </a:spcAft>
              <a:buClr>
                <a:srgbClr val="E9A913"/>
              </a:buClr>
              <a:buSzPct val="100000"/>
              <a:buFont typeface="Arial" panose="020B0604020202020204" pitchFamily="34" charset="0"/>
              <a:buChar char="–"/>
              <a:defRPr sz="1400" b="0" i="0" kern="1200">
                <a:solidFill>
                  <a:srgbClr val="1D112A"/>
                </a:solidFill>
                <a:latin typeface="+mn-lt"/>
                <a:ea typeface="+mn-ea"/>
                <a:cs typeface="+mn-cs"/>
              </a:defRPr>
            </a:lvl5pPr>
            <a:lvl6pPr marL="2376025" indent="-216002" algn="l" defTabSz="864009"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29" indent="-216002" algn="l" defTabSz="864009"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33" indent="-216002" algn="l" defTabSz="864009"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37" indent="-216002" algn="l" defTabSz="864009"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pPr>
              <a:spcAft>
                <a:spcPts val="0"/>
              </a:spcAft>
            </a:pPr>
            <a:r>
              <a:rPr lang="en-AU" sz="900" b="0" i="1">
                <a:latin typeface="Avenir Next LT Pro" panose="020B0504020202020204" pitchFamily="34" charset="0"/>
                <a:cs typeface="Arial" panose="020B0604020202020204" pitchFamily="34" charset="0"/>
              </a:rPr>
              <a:t>Base: All participants in France (n=1,010). Top 10 coded responses for France are shown.</a:t>
            </a:r>
          </a:p>
          <a:p>
            <a:pPr>
              <a:spcAft>
                <a:spcPts val="0"/>
              </a:spcAft>
            </a:pPr>
            <a:r>
              <a:rPr lang="en-US" sz="900" b="0" i="1">
                <a:solidFill>
                  <a:srgbClr val="16093E"/>
                </a:solidFill>
                <a:latin typeface="Avenir Next LT Pro" panose="020B0504020202020204" pitchFamily="34" charset="0"/>
                <a:cs typeface="Arial" panose="020B0604020202020204" pitchFamily="34" charset="0"/>
              </a:rPr>
              <a:t>Q8. Which individual companies, industries, countries or individuals do you think are doing really well when it comes to Environmental, Social and Governance (ESG) issues? List all that apply</a:t>
            </a:r>
          </a:p>
          <a:p>
            <a:pPr>
              <a:spcAft>
                <a:spcPts val="0"/>
              </a:spcAft>
            </a:pPr>
            <a:r>
              <a:rPr lang="en-US" sz="900" b="0" i="1">
                <a:solidFill>
                  <a:srgbClr val="16093E"/>
                </a:solidFill>
                <a:latin typeface="Avenir Next LT Pro" panose="020B0504020202020204" pitchFamily="34" charset="0"/>
                <a:cs typeface="Arial" panose="020B0604020202020204" pitchFamily="34" charset="0"/>
              </a:rPr>
              <a:t> </a:t>
            </a:r>
          </a:p>
        </p:txBody>
      </p:sp>
      <p:graphicFrame>
        <p:nvGraphicFramePr>
          <p:cNvPr id="10" name="Chart 9">
            <a:extLst>
              <a:ext uri="{FF2B5EF4-FFF2-40B4-BE49-F238E27FC236}">
                <a16:creationId xmlns:a16="http://schemas.microsoft.com/office/drawing/2014/main" id="{5D8E4982-3345-4DA2-8661-219CD23D0CD2}"/>
              </a:ext>
            </a:extLst>
          </p:cNvPr>
          <p:cNvGraphicFramePr/>
          <p:nvPr>
            <p:extLst>
              <p:ext uri="{D42A27DB-BD31-4B8C-83A1-F6EECF244321}">
                <p14:modId xmlns:p14="http://schemas.microsoft.com/office/powerpoint/2010/main" val="185610147"/>
              </p:ext>
            </p:extLst>
          </p:nvPr>
        </p:nvGraphicFramePr>
        <p:xfrm>
          <a:off x="367299" y="1887566"/>
          <a:ext cx="8759339" cy="4028199"/>
        </p:xfrm>
        <a:graphic>
          <a:graphicData uri="http://schemas.openxmlformats.org/drawingml/2006/chart">
            <c:chart xmlns:c="http://schemas.openxmlformats.org/drawingml/2006/chart" xmlns:r="http://schemas.openxmlformats.org/officeDocument/2006/relationships" r:id="rId3"/>
          </a:graphicData>
        </a:graphic>
      </p:graphicFrame>
      <p:sp>
        <p:nvSpPr>
          <p:cNvPr id="12" name="TextBox 11">
            <a:extLst>
              <a:ext uri="{FF2B5EF4-FFF2-40B4-BE49-F238E27FC236}">
                <a16:creationId xmlns:a16="http://schemas.microsoft.com/office/drawing/2014/main" id="{008CF300-0504-452C-901F-1A06470ECA2E}"/>
              </a:ext>
            </a:extLst>
          </p:cNvPr>
          <p:cNvSpPr txBox="1"/>
          <p:nvPr/>
        </p:nvSpPr>
        <p:spPr>
          <a:xfrm>
            <a:off x="3467293" y="1773918"/>
            <a:ext cx="5040245" cy="276999"/>
          </a:xfrm>
          <a:prstGeom prst="rect">
            <a:avLst/>
          </a:prstGeom>
          <a:noFill/>
        </p:spPr>
        <p:txBody>
          <a:bodyPr wrap="square">
            <a:spAutoFit/>
          </a:bodyPr>
          <a:lstStyle/>
          <a:p>
            <a:pPr marL="0" marR="0" lvl="0" indent="0" defTabSz="981700" rtl="0" eaLnBrk="1" fontAlgn="auto" latinLnBrk="0" hangingPunct="1">
              <a:lnSpc>
                <a:spcPct val="100000"/>
              </a:lnSpc>
              <a:spcBef>
                <a:spcPts val="0"/>
              </a:spcBef>
              <a:spcAft>
                <a:spcPts val="0"/>
              </a:spcAft>
              <a:buClrTx/>
              <a:buSzTx/>
              <a:buFontTx/>
              <a:buNone/>
              <a:tabLst/>
              <a:defRPr sz="1200" b="1" i="0" u="none" strike="noStrike" kern="1200" spc="0" baseline="0">
                <a:solidFill>
                  <a:srgbClr val="16093E"/>
                </a:solidFill>
                <a:latin typeface="Avenir Next LT Pro" panose="020B0504020202020204" pitchFamily="34" charset="0"/>
                <a:ea typeface="+mn-ea"/>
                <a:cs typeface="+mn-cs"/>
              </a:defRPr>
            </a:pPr>
            <a:r>
              <a:rPr kumimoji="0" lang="en-AU" sz="1200" b="1"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rPr>
              <a:t>Doing well in the ESG space (%)</a:t>
            </a:r>
          </a:p>
        </p:txBody>
      </p:sp>
      <p:sp>
        <p:nvSpPr>
          <p:cNvPr id="3" name="Rectangle: Rounded Corners 2">
            <a:extLst>
              <a:ext uri="{FF2B5EF4-FFF2-40B4-BE49-F238E27FC236}">
                <a16:creationId xmlns:a16="http://schemas.microsoft.com/office/drawing/2014/main" id="{B204FD36-2F43-46C8-AEDF-B697678DBE48}"/>
              </a:ext>
            </a:extLst>
          </p:cNvPr>
          <p:cNvSpPr/>
          <p:nvPr/>
        </p:nvSpPr>
        <p:spPr>
          <a:xfrm>
            <a:off x="7224344" y="5010037"/>
            <a:ext cx="1766657" cy="72796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a:t>19% say ‘don’t know’ </a:t>
            </a:r>
          </a:p>
          <a:p>
            <a:pPr algn="ctr"/>
            <a:r>
              <a:rPr lang="en-US" sz="1200"/>
              <a:t>16% say ‘none’</a:t>
            </a:r>
            <a:endParaRPr lang="en-AU" sz="1200"/>
          </a:p>
        </p:txBody>
      </p:sp>
      <p:pic>
        <p:nvPicPr>
          <p:cNvPr id="13" name="Graphic 12" descr="Badge Tick1 with solid fill">
            <a:extLst>
              <a:ext uri="{FF2B5EF4-FFF2-40B4-BE49-F238E27FC236}">
                <a16:creationId xmlns:a16="http://schemas.microsoft.com/office/drawing/2014/main" id="{9769F7BC-D06B-493F-BA2E-C65D3F8A982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113732" y="1693478"/>
            <a:ext cx="405898" cy="405898"/>
          </a:xfrm>
          <a:prstGeom prst="rect">
            <a:avLst/>
          </a:prstGeom>
        </p:spPr>
      </p:pic>
      <p:sp>
        <p:nvSpPr>
          <p:cNvPr id="5" name="Rectangle 4">
            <a:extLst>
              <a:ext uri="{FF2B5EF4-FFF2-40B4-BE49-F238E27FC236}">
                <a16:creationId xmlns:a16="http://schemas.microsoft.com/office/drawing/2014/main" id="{280D65C8-A0F3-480A-ADAA-FB6C5BCBE845}"/>
              </a:ext>
            </a:extLst>
          </p:cNvPr>
          <p:cNvSpPr/>
          <p:nvPr/>
        </p:nvSpPr>
        <p:spPr>
          <a:xfrm>
            <a:off x="7736541" y="2050917"/>
            <a:ext cx="3063459" cy="1772005"/>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a:t>Je suggère de supprimer cette slide</a:t>
            </a:r>
          </a:p>
        </p:txBody>
      </p:sp>
    </p:spTree>
    <p:extLst>
      <p:ext uri="{BB962C8B-B14F-4D97-AF65-F5344CB8AC3E}">
        <p14:creationId xmlns:p14="http://schemas.microsoft.com/office/powerpoint/2010/main" val="7317747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FF1F54E-2569-4F8A-98E3-C95786201727}"/>
              </a:ext>
            </a:extLst>
          </p:cNvPr>
          <p:cNvSpPr>
            <a:spLocks noGrp="1"/>
          </p:cNvSpPr>
          <p:nvPr>
            <p:ph type="title"/>
          </p:nvPr>
        </p:nvSpPr>
        <p:spPr>
          <a:xfrm>
            <a:off x="710475" y="89857"/>
            <a:ext cx="10080000" cy="575802"/>
          </a:xfrm>
        </p:spPr>
        <p:txBody>
          <a:bodyPr/>
          <a:lstStyle/>
          <a:p>
            <a:r>
              <a:rPr lang="en-US" sz="3200"/>
              <a:t>Industry performance ratings</a:t>
            </a:r>
            <a:r>
              <a:rPr lang="en-US" sz="3200">
                <a:solidFill>
                  <a:srgbClr val="C81783"/>
                </a:solidFill>
              </a:rPr>
              <a:t>.</a:t>
            </a:r>
            <a:endParaRPr lang="en-GB" sz="3200">
              <a:solidFill>
                <a:srgbClr val="C81783"/>
              </a:solidFill>
            </a:endParaRPr>
          </a:p>
        </p:txBody>
      </p:sp>
      <p:sp>
        <p:nvSpPr>
          <p:cNvPr id="22" name="Rectangle 21">
            <a:extLst>
              <a:ext uri="{FF2B5EF4-FFF2-40B4-BE49-F238E27FC236}">
                <a16:creationId xmlns:a16="http://schemas.microsoft.com/office/drawing/2014/main" id="{470CB0AE-A4AB-4A6B-9242-358F7A96F157}"/>
              </a:ext>
            </a:extLst>
          </p:cNvPr>
          <p:cNvSpPr/>
          <p:nvPr/>
        </p:nvSpPr>
        <p:spPr>
          <a:xfrm>
            <a:off x="619402" y="496608"/>
            <a:ext cx="10600651" cy="830997"/>
          </a:xfrm>
          <a:prstGeom prst="rect">
            <a:avLst/>
          </a:prstGeom>
        </p:spPr>
        <p:txBody>
          <a:bodyPr wrap="square" lIns="91440" tIns="45720" rIns="91440" bIns="45720" anchor="t">
            <a:spAutoFit/>
          </a:bodyPr>
          <a:lstStyle/>
          <a:p>
            <a:pPr>
              <a:spcBef>
                <a:spcPts val="600"/>
              </a:spcBef>
              <a:spcAft>
                <a:spcPts val="600"/>
              </a:spcAft>
              <a:defRPr/>
            </a:pPr>
            <a:r>
              <a:rPr lang="en-AU" sz="1200">
                <a:latin typeface="Avenir Next LT Pro" panose="020B0504020202020204" pitchFamily="34" charset="0"/>
              </a:rPr>
              <a:t>When prompted with a list of industries, healthcare, education and training and technology received the highest average ratings in terms of acting responsibly on ESG issues. The mining and resources industry and the chemical industry received the lowest ratings. Of note is that ESG ratings in France were significantly lower than the global average for most industries. Modelling shows that technology and the energy and utilities industries have the strongest influence on community perceptions of overall company ESG performance. </a:t>
            </a:r>
            <a:endParaRPr kumimoji="0" lang="en-AU" sz="1200" b="0" i="0" u="none" strike="noStrike" kern="1200" cap="none" spc="0" normalizeH="0" baseline="0" noProof="0">
              <a:ln>
                <a:noFill/>
              </a:ln>
              <a:solidFill>
                <a:srgbClr val="16093E"/>
              </a:solidFill>
              <a:effectLst/>
              <a:uLnTx/>
              <a:uFillTx/>
              <a:latin typeface="Avenir Next LT Pro"/>
              <a:ea typeface="+mn-ea"/>
              <a:cs typeface="+mn-cs"/>
            </a:endParaRPr>
          </a:p>
        </p:txBody>
      </p:sp>
      <p:sp>
        <p:nvSpPr>
          <p:cNvPr id="23" name="Text Placeholder 6">
            <a:extLst>
              <a:ext uri="{FF2B5EF4-FFF2-40B4-BE49-F238E27FC236}">
                <a16:creationId xmlns:a16="http://schemas.microsoft.com/office/drawing/2014/main" id="{199E1CB5-2011-477B-AD3E-C6C993097A25}"/>
              </a:ext>
            </a:extLst>
          </p:cNvPr>
          <p:cNvSpPr txBox="1">
            <a:spLocks/>
          </p:cNvSpPr>
          <p:nvPr/>
        </p:nvSpPr>
        <p:spPr>
          <a:xfrm>
            <a:off x="619402" y="6192175"/>
            <a:ext cx="10600651" cy="390842"/>
          </a:xfrm>
          <a:prstGeom prst="rect">
            <a:avLst/>
          </a:prstGeom>
        </p:spPr>
        <p:txBody>
          <a:bodyPr vert="horz" wrap="square" lIns="0" tIns="0" rIns="0" bIns="0" rtlCol="0">
            <a:noAutofit/>
          </a:bodyPr>
          <a:lstStyle>
            <a:lvl1pPr marL="0" indent="0" algn="l" defTabSz="864009" rtl="0" eaLnBrk="1" latinLnBrk="0" hangingPunct="1">
              <a:lnSpc>
                <a:spcPct val="90000"/>
              </a:lnSpc>
              <a:spcBef>
                <a:spcPts val="0"/>
              </a:spcBef>
              <a:spcAft>
                <a:spcPts val="600"/>
              </a:spcAft>
              <a:buClr>
                <a:srgbClr val="E9A913"/>
              </a:buClr>
              <a:buFont typeface="System Font Regular"/>
              <a:buNone/>
              <a:defRPr sz="2400" b="1" i="0" kern="1200">
                <a:solidFill>
                  <a:srgbClr val="1D112A"/>
                </a:solidFill>
                <a:latin typeface="+mj-lt"/>
                <a:ea typeface="+mn-ea"/>
                <a:cs typeface="+mn-cs"/>
              </a:defRPr>
            </a:lvl1pPr>
            <a:lvl2pPr marL="0" indent="0" algn="l" defTabSz="864009" rtl="0" eaLnBrk="1" latinLnBrk="0" hangingPunct="1">
              <a:lnSpc>
                <a:spcPct val="90000"/>
              </a:lnSpc>
              <a:spcBef>
                <a:spcPts val="600"/>
              </a:spcBef>
              <a:spcAft>
                <a:spcPts val="300"/>
              </a:spcAft>
              <a:buClr>
                <a:srgbClr val="E9A913"/>
              </a:buClr>
              <a:buFont typeface="System Font Regular"/>
              <a:buNone/>
              <a:defRPr sz="1600" b="1" i="0" kern="1200">
                <a:solidFill>
                  <a:srgbClr val="1D112A"/>
                </a:solidFill>
                <a:latin typeface="+mn-lt"/>
                <a:ea typeface="+mn-ea"/>
                <a:cs typeface="+mn-cs"/>
              </a:defRPr>
            </a:lvl2pPr>
            <a:lvl3pPr marL="0" indent="0" algn="l" defTabSz="864009" rtl="0" eaLnBrk="1" latinLnBrk="0" hangingPunct="1">
              <a:lnSpc>
                <a:spcPct val="90000"/>
              </a:lnSpc>
              <a:spcBef>
                <a:spcPts val="0"/>
              </a:spcBef>
              <a:spcAft>
                <a:spcPts val="600"/>
              </a:spcAft>
              <a:buClr>
                <a:srgbClr val="E9A913"/>
              </a:buClr>
              <a:buFont typeface="Arial" panose="020B0604020202020204" pitchFamily="34" charset="0"/>
              <a:buNone/>
              <a:defRPr sz="1400" b="0" i="0" kern="1200">
                <a:solidFill>
                  <a:srgbClr val="1D112A"/>
                </a:solidFill>
                <a:latin typeface="+mn-lt"/>
                <a:ea typeface="+mn-ea"/>
                <a:cs typeface="+mn-cs"/>
              </a:defRPr>
            </a:lvl3pPr>
            <a:lvl4pPr marL="180000" indent="-180000" algn="l" defTabSz="864009" rtl="0" eaLnBrk="1" latinLnBrk="0" hangingPunct="1">
              <a:lnSpc>
                <a:spcPct val="90000"/>
              </a:lnSpc>
              <a:spcBef>
                <a:spcPts val="0"/>
              </a:spcBef>
              <a:spcAft>
                <a:spcPts val="600"/>
              </a:spcAft>
              <a:buClr>
                <a:srgbClr val="E9A913"/>
              </a:buClr>
              <a:buSzPct val="100000"/>
              <a:buFont typeface="Arial" panose="020B0604020202020204" pitchFamily="34" charset="0"/>
              <a:buChar char="&gt;"/>
              <a:defRPr sz="1400" b="0" i="0" kern="1200">
                <a:solidFill>
                  <a:srgbClr val="1D112A"/>
                </a:solidFill>
                <a:latin typeface="+mn-lt"/>
                <a:ea typeface="+mn-ea"/>
                <a:cs typeface="+mn-cs"/>
              </a:defRPr>
            </a:lvl4pPr>
            <a:lvl5pPr marL="360000" indent="-180000" algn="l" defTabSz="864009" rtl="0" eaLnBrk="1" latinLnBrk="0" hangingPunct="1">
              <a:lnSpc>
                <a:spcPct val="90000"/>
              </a:lnSpc>
              <a:spcBef>
                <a:spcPts val="0"/>
              </a:spcBef>
              <a:spcAft>
                <a:spcPts val="600"/>
              </a:spcAft>
              <a:buClr>
                <a:srgbClr val="E9A913"/>
              </a:buClr>
              <a:buSzPct val="100000"/>
              <a:buFont typeface="Arial" panose="020B0604020202020204" pitchFamily="34" charset="0"/>
              <a:buChar char="–"/>
              <a:defRPr sz="1400" b="0" i="0" kern="1200">
                <a:solidFill>
                  <a:srgbClr val="1D112A"/>
                </a:solidFill>
                <a:latin typeface="+mn-lt"/>
                <a:ea typeface="+mn-ea"/>
                <a:cs typeface="+mn-cs"/>
              </a:defRPr>
            </a:lvl5pPr>
            <a:lvl6pPr marL="2376025" indent="-216002" algn="l" defTabSz="864009"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29" indent="-216002" algn="l" defTabSz="864009"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33" indent="-216002" algn="l" defTabSz="864009"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37" indent="-216002" algn="l" defTabSz="864009"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pPr>
              <a:spcAft>
                <a:spcPts val="0"/>
              </a:spcAft>
            </a:pPr>
            <a:r>
              <a:rPr lang="en-AU" sz="900" b="0" i="1">
                <a:latin typeface="Avenir Next LT Pro" panose="020B0504020202020204" pitchFamily="34" charset="0"/>
                <a:cs typeface="Arial" panose="020B0604020202020204" pitchFamily="34" charset="0"/>
              </a:rPr>
              <a:t>Base: All participants in France (n = 1,010); All survey participants (n=10,203) * Average scores exclude those who said ‘don’t know’</a:t>
            </a:r>
          </a:p>
          <a:p>
            <a:pPr marL="0" marR="0" lvl="0" indent="0" algn="l" defTabSz="864009" rtl="0" eaLnBrk="1" fontAlgn="auto" latinLnBrk="0" hangingPunct="1">
              <a:lnSpc>
                <a:spcPct val="90000"/>
              </a:lnSpc>
              <a:spcBef>
                <a:spcPts val="0"/>
              </a:spcBef>
              <a:spcAft>
                <a:spcPts val="0"/>
              </a:spcAft>
              <a:buClr>
                <a:srgbClr val="E9A913"/>
              </a:buClr>
              <a:buSzTx/>
              <a:buFont typeface="System Font Regular"/>
              <a:buNone/>
              <a:tabLst/>
              <a:defRPr/>
            </a:pPr>
            <a:r>
              <a:rPr kumimoji="0" lang="en-US" sz="900" b="0" i="1" u="none" strike="noStrike" kern="1200" cap="none" spc="0" normalizeH="0" baseline="0" noProof="0" err="1">
                <a:ln>
                  <a:noFill/>
                </a:ln>
                <a:solidFill>
                  <a:srgbClr val="1D112A"/>
                </a:solidFill>
                <a:effectLst/>
                <a:uLnTx/>
                <a:uFillTx/>
                <a:latin typeface="Avenir Next LT Pro" panose="020B0504020202020204" pitchFamily="34" charset="0"/>
                <a:ea typeface="+mn-ea"/>
                <a:cs typeface="Arial" panose="020B0604020202020204" pitchFamily="34" charset="0"/>
              </a:rPr>
              <a:t>Q11</a:t>
            </a:r>
            <a:r>
              <a:rPr kumimoji="0" lang="en-US" sz="900" b="0" i="1" u="none" strike="noStrike" kern="1200" cap="none" spc="0" normalizeH="0" baseline="0" noProof="0">
                <a:ln>
                  <a:noFill/>
                </a:ln>
                <a:solidFill>
                  <a:srgbClr val="1D112A"/>
                </a:solidFill>
                <a:effectLst/>
                <a:uLnTx/>
                <a:uFillTx/>
                <a:latin typeface="Avenir Next LT Pro" panose="020B0504020202020204" pitchFamily="34" charset="0"/>
                <a:ea typeface="+mn-ea"/>
                <a:cs typeface="Arial" panose="020B0604020202020204" pitchFamily="34" charset="0"/>
              </a:rPr>
              <a:t>. How would you rate the performance of the following industries operating in [INSERT COUNTRY] when it comes to acting responsibly on Environmental, Social and Governance (ESG) issues?</a:t>
            </a:r>
          </a:p>
        </p:txBody>
      </p:sp>
      <p:sp>
        <p:nvSpPr>
          <p:cNvPr id="12" name="TextBox 11">
            <a:extLst>
              <a:ext uri="{FF2B5EF4-FFF2-40B4-BE49-F238E27FC236}">
                <a16:creationId xmlns:a16="http://schemas.microsoft.com/office/drawing/2014/main" id="{008CF300-0504-452C-901F-1A06470ECA2E}"/>
              </a:ext>
            </a:extLst>
          </p:cNvPr>
          <p:cNvSpPr txBox="1"/>
          <p:nvPr/>
        </p:nvSpPr>
        <p:spPr>
          <a:xfrm>
            <a:off x="619402" y="1309363"/>
            <a:ext cx="6949440" cy="276999"/>
          </a:xfrm>
          <a:prstGeom prst="rect">
            <a:avLst/>
          </a:prstGeom>
          <a:noFill/>
        </p:spPr>
        <p:txBody>
          <a:bodyPr wrap="square">
            <a:spAutoFit/>
          </a:bodyPr>
          <a:lstStyle/>
          <a:p>
            <a:pPr rtl="0">
              <a:defRPr sz="1200" b="1" i="0" u="none" strike="noStrike" kern="1200" spc="0" baseline="0">
                <a:solidFill>
                  <a:srgbClr val="16093E"/>
                </a:solidFill>
                <a:latin typeface="Avenir Next LT Pro" panose="020B0504020202020204" pitchFamily="34" charset="0"/>
                <a:ea typeface="+mn-ea"/>
                <a:cs typeface="+mn-cs"/>
              </a:defRPr>
            </a:pPr>
            <a:r>
              <a:rPr lang="en-AU" sz="1200" b="1">
                <a:solidFill>
                  <a:srgbClr val="16093E"/>
                </a:solidFill>
                <a:latin typeface="Avenir Next LT Pro" panose="020B0504020202020204" pitchFamily="34" charset="0"/>
              </a:rPr>
              <a:t>Rating of ESG performance (%)</a:t>
            </a:r>
          </a:p>
        </p:txBody>
      </p:sp>
      <p:graphicFrame>
        <p:nvGraphicFramePr>
          <p:cNvPr id="11" name="Chart 10">
            <a:extLst>
              <a:ext uri="{FF2B5EF4-FFF2-40B4-BE49-F238E27FC236}">
                <a16:creationId xmlns:a16="http://schemas.microsoft.com/office/drawing/2014/main" id="{B0365682-0C98-42C9-A344-1A9364E9E480}"/>
              </a:ext>
            </a:extLst>
          </p:cNvPr>
          <p:cNvGraphicFramePr/>
          <p:nvPr>
            <p:extLst>
              <p:ext uri="{D42A27DB-BD31-4B8C-83A1-F6EECF244321}">
                <p14:modId xmlns:p14="http://schemas.microsoft.com/office/powerpoint/2010/main" val="727175667"/>
              </p:ext>
            </p:extLst>
          </p:nvPr>
        </p:nvGraphicFramePr>
        <p:xfrm>
          <a:off x="720000" y="1457339"/>
          <a:ext cx="10080000" cy="4760069"/>
        </p:xfrm>
        <a:graphic>
          <a:graphicData uri="http://schemas.openxmlformats.org/drawingml/2006/chart">
            <c:chart xmlns:c="http://schemas.openxmlformats.org/drawingml/2006/chart" xmlns:r="http://schemas.openxmlformats.org/officeDocument/2006/relationships" r:id="rId3"/>
          </a:graphicData>
        </a:graphic>
      </p:graphicFrame>
      <p:sp>
        <p:nvSpPr>
          <p:cNvPr id="15" name="TextBox 14">
            <a:extLst>
              <a:ext uri="{FF2B5EF4-FFF2-40B4-BE49-F238E27FC236}">
                <a16:creationId xmlns:a16="http://schemas.microsoft.com/office/drawing/2014/main" id="{AA844855-295F-41F2-89B9-405835BAFF97}"/>
              </a:ext>
            </a:extLst>
          </p:cNvPr>
          <p:cNvSpPr txBox="1"/>
          <p:nvPr/>
        </p:nvSpPr>
        <p:spPr>
          <a:xfrm>
            <a:off x="7591064" y="1166031"/>
            <a:ext cx="1795215" cy="246221"/>
          </a:xfrm>
          <a:prstGeom prst="rect">
            <a:avLst/>
          </a:prstGeom>
          <a:noFill/>
        </p:spPr>
        <p:txBody>
          <a:bodyPr wrap="square">
            <a:spAutoFit/>
          </a:bodyPr>
          <a:lstStyle/>
          <a:p>
            <a:pPr marL="0" marR="0" lvl="0" indent="0" algn="ctr" defTabSz="864009"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rPr>
              <a:t>Average (out of 10) *</a:t>
            </a:r>
            <a:endParaRPr kumimoji="0" lang="en-AU" sz="1000" b="1"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endParaRPr>
          </a:p>
        </p:txBody>
      </p:sp>
      <p:graphicFrame>
        <p:nvGraphicFramePr>
          <p:cNvPr id="17" name="Table 30">
            <a:extLst>
              <a:ext uri="{FF2B5EF4-FFF2-40B4-BE49-F238E27FC236}">
                <a16:creationId xmlns:a16="http://schemas.microsoft.com/office/drawing/2014/main" id="{C3B45164-5289-4DFB-9DF9-DDA387AC1BB6}"/>
              </a:ext>
            </a:extLst>
          </p:cNvPr>
          <p:cNvGraphicFramePr>
            <a:graphicFrameLocks noGrp="1"/>
          </p:cNvGraphicFramePr>
          <p:nvPr>
            <p:extLst>
              <p:ext uri="{D42A27DB-BD31-4B8C-83A1-F6EECF244321}">
                <p14:modId xmlns:p14="http://schemas.microsoft.com/office/powerpoint/2010/main" val="1992343212"/>
              </p:ext>
            </p:extLst>
          </p:nvPr>
        </p:nvGraphicFramePr>
        <p:xfrm>
          <a:off x="7754559" y="1304478"/>
          <a:ext cx="1468226" cy="4632957"/>
        </p:xfrm>
        <a:graphic>
          <a:graphicData uri="http://schemas.openxmlformats.org/drawingml/2006/table">
            <a:tbl>
              <a:tblPr firstRow="1" bandRow="1">
                <a:tableStyleId>{2D5ABB26-0587-4C30-8999-92F81FD0307C}</a:tableStyleId>
              </a:tblPr>
              <a:tblGrid>
                <a:gridCol w="734113">
                  <a:extLst>
                    <a:ext uri="{9D8B030D-6E8A-4147-A177-3AD203B41FA5}">
                      <a16:colId xmlns:a16="http://schemas.microsoft.com/office/drawing/2014/main" val="2398523013"/>
                    </a:ext>
                  </a:extLst>
                </a:gridCol>
                <a:gridCol w="734113">
                  <a:extLst>
                    <a:ext uri="{9D8B030D-6E8A-4147-A177-3AD203B41FA5}">
                      <a16:colId xmlns:a16="http://schemas.microsoft.com/office/drawing/2014/main" val="1328921270"/>
                    </a:ext>
                  </a:extLst>
                </a:gridCol>
              </a:tblGrid>
              <a:tr h="249599">
                <a:tc>
                  <a:txBody>
                    <a:bodyPr/>
                    <a:lstStyle/>
                    <a:p>
                      <a:pPr marL="0" marR="0" lvl="0" indent="0" algn="ctr" defTabSz="864009"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rPr>
                        <a:t>France</a:t>
                      </a:r>
                      <a:endParaRPr kumimoji="0" lang="en-AU" sz="1000" b="1"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864009"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rPr>
                        <a:t>Global</a:t>
                      </a:r>
                      <a:endParaRPr kumimoji="0" lang="en-AU" sz="1000" b="1"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48067087"/>
                  </a:ext>
                </a:extLst>
              </a:tr>
              <a:tr h="242760">
                <a:tc>
                  <a:txBody>
                    <a:bodyPr/>
                    <a:lstStyle/>
                    <a:p>
                      <a:pPr algn="ctr" fontAlgn="ctr"/>
                      <a:r>
                        <a:rPr lang="en-AU" sz="1000" b="0" i="0" u="none" strike="noStrike">
                          <a:solidFill>
                            <a:srgbClr val="1F193B"/>
                          </a:solidFill>
                          <a:effectLst/>
                          <a:latin typeface="+mn-lt"/>
                        </a:rPr>
                        <a:t>6.1</a:t>
                      </a: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AU" sz="1000" b="0" i="0" u="none" strike="noStrike">
                          <a:solidFill>
                            <a:srgbClr val="1F193B"/>
                          </a:solidFill>
                          <a:effectLst/>
                          <a:latin typeface="+mn-lt"/>
                        </a:rPr>
                        <a:t>6.2</a:t>
                      </a: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24766923"/>
                  </a:ext>
                </a:extLst>
              </a:tr>
              <a:tr h="242760">
                <a:tc>
                  <a:txBody>
                    <a:bodyPr/>
                    <a:lstStyle/>
                    <a:p>
                      <a:pPr algn="ctr" fontAlgn="ctr"/>
                      <a:r>
                        <a:rPr lang="en-AU" sz="1000" b="0" i="0" u="none" strike="noStrike">
                          <a:solidFill>
                            <a:srgbClr val="1F193B"/>
                          </a:solidFill>
                          <a:effectLst/>
                          <a:latin typeface="+mn-lt"/>
                        </a:rPr>
                        <a:t>5.9</a:t>
                      </a: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AU" sz="1000" b="0" i="0" u="none" strike="noStrike">
                          <a:solidFill>
                            <a:srgbClr val="1F193B"/>
                          </a:solidFill>
                          <a:effectLst/>
                          <a:latin typeface="+mn-lt"/>
                        </a:rPr>
                        <a:t>6.2</a:t>
                      </a: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65684030"/>
                  </a:ext>
                </a:extLst>
              </a:tr>
              <a:tr h="242760">
                <a:tc>
                  <a:txBody>
                    <a:bodyPr/>
                    <a:lstStyle/>
                    <a:p>
                      <a:pPr algn="ctr" fontAlgn="ctr"/>
                      <a:r>
                        <a:rPr lang="en-AU" sz="1000" b="0" i="0" u="none" strike="noStrike">
                          <a:solidFill>
                            <a:srgbClr val="1F193B"/>
                          </a:solidFill>
                          <a:effectLst/>
                          <a:latin typeface="+mn-lt"/>
                        </a:rPr>
                        <a:t>5.6</a:t>
                      </a: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AU" sz="1000" b="0" i="0" u="none" strike="noStrike">
                          <a:solidFill>
                            <a:srgbClr val="1F193B"/>
                          </a:solidFill>
                          <a:effectLst/>
                          <a:latin typeface="+mn-lt"/>
                        </a:rPr>
                        <a:t>6.3</a:t>
                      </a: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49207934"/>
                  </a:ext>
                </a:extLst>
              </a:tr>
              <a:tr h="242760">
                <a:tc>
                  <a:txBody>
                    <a:bodyPr/>
                    <a:lstStyle/>
                    <a:p>
                      <a:pPr algn="ctr" fontAlgn="ctr"/>
                      <a:r>
                        <a:rPr lang="en-AU" sz="1000" b="0" i="0" u="none" strike="noStrike">
                          <a:solidFill>
                            <a:srgbClr val="1F193B"/>
                          </a:solidFill>
                          <a:effectLst/>
                          <a:latin typeface="+mn-lt"/>
                        </a:rPr>
                        <a:t>5.5</a:t>
                      </a: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AU" sz="1000" b="0" i="0" u="none" strike="noStrike">
                          <a:solidFill>
                            <a:srgbClr val="1F193B"/>
                          </a:solidFill>
                          <a:effectLst/>
                          <a:latin typeface="+mn-lt"/>
                        </a:rPr>
                        <a:t>6.1</a:t>
                      </a: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90573623"/>
                  </a:ext>
                </a:extLst>
              </a:tr>
              <a:tr h="242760">
                <a:tc>
                  <a:txBody>
                    <a:bodyPr/>
                    <a:lstStyle/>
                    <a:p>
                      <a:pPr algn="ctr" fontAlgn="ctr"/>
                      <a:r>
                        <a:rPr lang="en-AU" sz="1000" b="0" i="0" u="none" strike="noStrike">
                          <a:solidFill>
                            <a:srgbClr val="1F193B"/>
                          </a:solidFill>
                          <a:effectLst/>
                          <a:latin typeface="+mn-lt"/>
                        </a:rPr>
                        <a:t>5.4</a:t>
                      </a: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AU" sz="1000" b="0" i="0" u="none" strike="noStrike">
                          <a:solidFill>
                            <a:srgbClr val="1F193B"/>
                          </a:solidFill>
                          <a:effectLst/>
                          <a:latin typeface="+mn-lt"/>
                        </a:rPr>
                        <a:t>5.9</a:t>
                      </a: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54389531"/>
                  </a:ext>
                </a:extLst>
              </a:tr>
              <a:tr h="242760">
                <a:tc>
                  <a:txBody>
                    <a:bodyPr/>
                    <a:lstStyle/>
                    <a:p>
                      <a:pPr algn="ctr" fontAlgn="ctr"/>
                      <a:r>
                        <a:rPr lang="en-AU" sz="1000" b="0" i="0" u="none" strike="noStrike">
                          <a:solidFill>
                            <a:srgbClr val="1F193B"/>
                          </a:solidFill>
                          <a:effectLst/>
                          <a:latin typeface="+mn-lt"/>
                        </a:rPr>
                        <a:t>5.5</a:t>
                      </a: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AU" sz="1000" b="0" i="0" u="none" strike="noStrike">
                          <a:solidFill>
                            <a:srgbClr val="1F193B"/>
                          </a:solidFill>
                          <a:effectLst/>
                          <a:latin typeface="+mn-lt"/>
                        </a:rPr>
                        <a:t>5.9</a:t>
                      </a: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62149484"/>
                  </a:ext>
                </a:extLst>
              </a:tr>
              <a:tr h="242760">
                <a:tc>
                  <a:txBody>
                    <a:bodyPr/>
                    <a:lstStyle/>
                    <a:p>
                      <a:pPr algn="ctr" fontAlgn="ctr"/>
                      <a:r>
                        <a:rPr lang="en-AU" sz="1000" b="0" i="0" u="none" strike="noStrike">
                          <a:solidFill>
                            <a:srgbClr val="1F193B"/>
                          </a:solidFill>
                          <a:effectLst/>
                          <a:latin typeface="+mn-lt"/>
                        </a:rPr>
                        <a:t>5.3</a:t>
                      </a: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AU" sz="1000" b="0" i="0" u="none" strike="noStrike">
                          <a:solidFill>
                            <a:srgbClr val="1F193B"/>
                          </a:solidFill>
                          <a:effectLst/>
                          <a:latin typeface="+mn-lt"/>
                        </a:rPr>
                        <a:t>5.8</a:t>
                      </a: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47850318"/>
                  </a:ext>
                </a:extLst>
              </a:tr>
              <a:tr h="242760">
                <a:tc>
                  <a:txBody>
                    <a:bodyPr/>
                    <a:lstStyle/>
                    <a:p>
                      <a:pPr algn="ctr" fontAlgn="ctr"/>
                      <a:r>
                        <a:rPr lang="en-AU" sz="1000" b="0" i="0" u="none" strike="noStrike">
                          <a:solidFill>
                            <a:srgbClr val="1F193B"/>
                          </a:solidFill>
                          <a:effectLst/>
                          <a:latin typeface="+mn-lt"/>
                        </a:rPr>
                        <a:t>5.6</a:t>
                      </a: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AU" sz="1000" b="0" i="0" u="none" strike="noStrike">
                          <a:solidFill>
                            <a:srgbClr val="1F193B"/>
                          </a:solidFill>
                          <a:effectLst/>
                          <a:latin typeface="+mn-lt"/>
                        </a:rPr>
                        <a:t>5.8</a:t>
                      </a: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34900798"/>
                  </a:ext>
                </a:extLst>
              </a:tr>
              <a:tr h="242760">
                <a:tc>
                  <a:txBody>
                    <a:bodyPr/>
                    <a:lstStyle/>
                    <a:p>
                      <a:pPr algn="ctr" fontAlgn="ctr"/>
                      <a:r>
                        <a:rPr lang="en-AU" sz="1000" b="0" i="0" u="none" strike="noStrike">
                          <a:solidFill>
                            <a:srgbClr val="1F193B"/>
                          </a:solidFill>
                          <a:effectLst/>
                          <a:latin typeface="+mn-lt"/>
                        </a:rPr>
                        <a:t>5.5</a:t>
                      </a: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AU" sz="1000" b="0" i="0" u="none" strike="noStrike">
                          <a:solidFill>
                            <a:srgbClr val="1F193B"/>
                          </a:solidFill>
                          <a:effectLst/>
                          <a:latin typeface="+mn-lt"/>
                        </a:rPr>
                        <a:t>6.0</a:t>
                      </a: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70136885"/>
                  </a:ext>
                </a:extLst>
              </a:tr>
              <a:tr h="242760">
                <a:tc>
                  <a:txBody>
                    <a:bodyPr/>
                    <a:lstStyle/>
                    <a:p>
                      <a:pPr algn="ctr" fontAlgn="ctr"/>
                      <a:r>
                        <a:rPr lang="en-AU" sz="1000" b="0" i="0" u="none" strike="noStrike">
                          <a:solidFill>
                            <a:srgbClr val="1F193B"/>
                          </a:solidFill>
                          <a:effectLst/>
                          <a:latin typeface="+mn-lt"/>
                        </a:rPr>
                        <a:t>5.1</a:t>
                      </a: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AU" sz="1000" b="0" i="0" u="none" strike="noStrike">
                          <a:solidFill>
                            <a:srgbClr val="1F193B"/>
                          </a:solidFill>
                          <a:effectLst/>
                          <a:latin typeface="+mn-lt"/>
                        </a:rPr>
                        <a:t>5.9</a:t>
                      </a: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01440184"/>
                  </a:ext>
                </a:extLst>
              </a:tr>
              <a:tr h="242760">
                <a:tc>
                  <a:txBody>
                    <a:bodyPr/>
                    <a:lstStyle/>
                    <a:p>
                      <a:pPr algn="ctr" fontAlgn="ctr"/>
                      <a:r>
                        <a:rPr lang="en-AU" sz="1000" b="0" i="0" u="none" strike="noStrike">
                          <a:solidFill>
                            <a:srgbClr val="1F193B"/>
                          </a:solidFill>
                          <a:effectLst/>
                          <a:latin typeface="+mn-lt"/>
                        </a:rPr>
                        <a:t>5.4</a:t>
                      </a: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AU" sz="1000" b="0" i="0" u="none" strike="noStrike">
                          <a:solidFill>
                            <a:srgbClr val="1F193B"/>
                          </a:solidFill>
                          <a:effectLst/>
                          <a:latin typeface="+mn-lt"/>
                        </a:rPr>
                        <a:t>5.7</a:t>
                      </a: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38003339"/>
                  </a:ext>
                </a:extLst>
              </a:tr>
              <a:tr h="242760">
                <a:tc>
                  <a:txBody>
                    <a:bodyPr/>
                    <a:lstStyle/>
                    <a:p>
                      <a:pPr algn="ctr" fontAlgn="ctr"/>
                      <a:r>
                        <a:rPr lang="en-AU" sz="1000" b="0" i="0" u="none" strike="noStrike">
                          <a:solidFill>
                            <a:srgbClr val="1F193B"/>
                          </a:solidFill>
                          <a:effectLst/>
                          <a:latin typeface="+mn-lt"/>
                        </a:rPr>
                        <a:t>5.2</a:t>
                      </a: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AU" sz="1000" b="0" i="0" u="none" strike="noStrike">
                          <a:solidFill>
                            <a:srgbClr val="1F193B"/>
                          </a:solidFill>
                          <a:effectLst/>
                          <a:latin typeface="+mn-lt"/>
                        </a:rPr>
                        <a:t>5.7</a:t>
                      </a: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57100545"/>
                  </a:ext>
                </a:extLst>
              </a:tr>
              <a:tr h="242760">
                <a:tc>
                  <a:txBody>
                    <a:bodyPr/>
                    <a:lstStyle/>
                    <a:p>
                      <a:pPr algn="ctr" fontAlgn="ctr"/>
                      <a:r>
                        <a:rPr lang="en-AU" sz="1000" b="0" i="0" u="none" strike="noStrike">
                          <a:solidFill>
                            <a:srgbClr val="1F193B"/>
                          </a:solidFill>
                          <a:effectLst/>
                          <a:latin typeface="+mn-lt"/>
                        </a:rPr>
                        <a:t>5.5</a:t>
                      </a: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AU" sz="1000" b="0" i="0" u="none" strike="noStrike">
                          <a:solidFill>
                            <a:srgbClr val="1F193B"/>
                          </a:solidFill>
                          <a:effectLst/>
                          <a:latin typeface="+mn-lt"/>
                        </a:rPr>
                        <a:t>6.0</a:t>
                      </a: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31533394"/>
                  </a:ext>
                </a:extLst>
              </a:tr>
              <a:tr h="242760">
                <a:tc>
                  <a:txBody>
                    <a:bodyPr/>
                    <a:lstStyle/>
                    <a:p>
                      <a:pPr algn="ctr" fontAlgn="ctr"/>
                      <a:r>
                        <a:rPr lang="en-AU" sz="1000" b="0" i="0" u="none" strike="noStrike">
                          <a:solidFill>
                            <a:srgbClr val="1F193B"/>
                          </a:solidFill>
                          <a:effectLst/>
                          <a:latin typeface="+mn-lt"/>
                        </a:rPr>
                        <a:t>5.0</a:t>
                      </a: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AU" sz="1000" b="0" i="0" u="none" strike="noStrike">
                          <a:solidFill>
                            <a:srgbClr val="1F193B"/>
                          </a:solidFill>
                          <a:effectLst/>
                          <a:latin typeface="+mn-lt"/>
                        </a:rPr>
                        <a:t>5.6</a:t>
                      </a: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61253643"/>
                  </a:ext>
                </a:extLst>
              </a:tr>
              <a:tr h="242760">
                <a:tc>
                  <a:txBody>
                    <a:bodyPr/>
                    <a:lstStyle/>
                    <a:p>
                      <a:pPr algn="ctr" fontAlgn="ctr"/>
                      <a:r>
                        <a:rPr lang="en-AU" sz="1000" b="0" i="0" u="none" strike="noStrike">
                          <a:solidFill>
                            <a:srgbClr val="1F193B"/>
                          </a:solidFill>
                          <a:effectLst/>
                          <a:latin typeface="+mn-lt"/>
                        </a:rPr>
                        <a:t>4.5</a:t>
                      </a: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AU" sz="1000" b="0" i="0" u="none" strike="noStrike">
                          <a:solidFill>
                            <a:srgbClr val="1F193B"/>
                          </a:solidFill>
                          <a:effectLst/>
                          <a:latin typeface="+mn-lt"/>
                        </a:rPr>
                        <a:t>5.4</a:t>
                      </a: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92384033"/>
                  </a:ext>
                </a:extLst>
              </a:tr>
              <a:tr h="242760">
                <a:tc>
                  <a:txBody>
                    <a:bodyPr/>
                    <a:lstStyle/>
                    <a:p>
                      <a:pPr algn="ctr" fontAlgn="ctr"/>
                      <a:r>
                        <a:rPr lang="en-AU" sz="1000" b="0" i="0" u="none" strike="noStrike">
                          <a:solidFill>
                            <a:srgbClr val="1F193B"/>
                          </a:solidFill>
                          <a:effectLst/>
                          <a:latin typeface="+mn-lt"/>
                        </a:rPr>
                        <a:t>4.8</a:t>
                      </a: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AU" sz="1000" b="0" i="0" u="none" strike="noStrike">
                          <a:solidFill>
                            <a:srgbClr val="1F193B"/>
                          </a:solidFill>
                          <a:effectLst/>
                          <a:latin typeface="+mn-lt"/>
                        </a:rPr>
                        <a:t>5.7</a:t>
                      </a: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65865704"/>
                  </a:ext>
                </a:extLst>
              </a:tr>
              <a:tr h="249599">
                <a:tc>
                  <a:txBody>
                    <a:bodyPr/>
                    <a:lstStyle/>
                    <a:p>
                      <a:pPr algn="ctr" fontAlgn="ctr"/>
                      <a:r>
                        <a:rPr lang="en-AU" sz="1000" b="0" i="0" u="none" strike="noStrike">
                          <a:solidFill>
                            <a:srgbClr val="1F193B"/>
                          </a:solidFill>
                          <a:effectLst/>
                          <a:latin typeface="+mn-lt"/>
                        </a:rPr>
                        <a:t>4.4</a:t>
                      </a: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AU" sz="1000" b="0" i="0" u="none" strike="noStrike">
                          <a:solidFill>
                            <a:srgbClr val="1F193B"/>
                          </a:solidFill>
                          <a:effectLst/>
                          <a:latin typeface="+mn-lt"/>
                        </a:rPr>
                        <a:t>5.0</a:t>
                      </a: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2438899"/>
                  </a:ext>
                </a:extLst>
              </a:tr>
              <a:tr h="249599">
                <a:tc>
                  <a:txBody>
                    <a:bodyPr/>
                    <a:lstStyle/>
                    <a:p>
                      <a:pPr algn="ctr" fontAlgn="ctr"/>
                      <a:r>
                        <a:rPr lang="en-AU" sz="1000" b="0" i="0" u="none" strike="noStrike">
                          <a:solidFill>
                            <a:srgbClr val="1F193B"/>
                          </a:solidFill>
                          <a:effectLst/>
                          <a:latin typeface="+mn-lt"/>
                        </a:rPr>
                        <a:t>4.3</a:t>
                      </a: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AU" sz="1000" b="0" i="0" u="none" strike="noStrike">
                          <a:solidFill>
                            <a:srgbClr val="1F193B"/>
                          </a:solidFill>
                          <a:effectLst/>
                          <a:latin typeface="+mn-lt"/>
                        </a:rPr>
                        <a:t>5.1</a:t>
                      </a: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29782775"/>
                  </a:ext>
                </a:extLst>
              </a:tr>
            </a:tbl>
          </a:graphicData>
        </a:graphic>
      </p:graphicFrame>
      <p:sp>
        <p:nvSpPr>
          <p:cNvPr id="19" name="TextBox 18">
            <a:extLst>
              <a:ext uri="{FF2B5EF4-FFF2-40B4-BE49-F238E27FC236}">
                <a16:creationId xmlns:a16="http://schemas.microsoft.com/office/drawing/2014/main" id="{A71BD2DA-8660-4352-BEE2-EE55DF53A7B4}"/>
              </a:ext>
            </a:extLst>
          </p:cNvPr>
          <p:cNvSpPr txBox="1"/>
          <p:nvPr/>
        </p:nvSpPr>
        <p:spPr>
          <a:xfrm>
            <a:off x="9508472" y="1159901"/>
            <a:ext cx="1607313" cy="400110"/>
          </a:xfrm>
          <a:prstGeom prst="rect">
            <a:avLst/>
          </a:prstGeom>
          <a:noFill/>
        </p:spPr>
        <p:txBody>
          <a:bodyPr wrap="square">
            <a:spAutoFit/>
          </a:bodyPr>
          <a:lstStyle/>
          <a:p>
            <a:pPr marL="0" marR="0" lvl="0" indent="0" algn="ctr" defTabSz="864009" rtl="0" eaLnBrk="1" fontAlgn="auto" latinLnBrk="0" hangingPunct="1">
              <a:lnSpc>
                <a:spcPct val="100000"/>
              </a:lnSpc>
              <a:spcBef>
                <a:spcPts val="0"/>
              </a:spcBef>
              <a:spcAft>
                <a:spcPts val="0"/>
              </a:spcAft>
              <a:buClrTx/>
              <a:buSzTx/>
              <a:buFontTx/>
              <a:buNone/>
              <a:tabLst/>
              <a:defRPr/>
            </a:pPr>
            <a:r>
              <a:rPr lang="en-US" sz="1000" b="1">
                <a:solidFill>
                  <a:srgbClr val="16093E"/>
                </a:solidFill>
                <a:latin typeface="Avenir Next LT Pro" panose="020B0504020202020204" pitchFamily="34" charset="0"/>
              </a:rPr>
              <a:t>Impact on overall ESG rating (%)</a:t>
            </a:r>
            <a:r>
              <a:rPr kumimoji="0" lang="en-US" sz="1000" b="1"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rPr>
              <a:t> </a:t>
            </a:r>
            <a:endParaRPr kumimoji="0" lang="en-AU" sz="1000" b="1"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endParaRPr>
          </a:p>
        </p:txBody>
      </p:sp>
      <p:graphicFrame>
        <p:nvGraphicFramePr>
          <p:cNvPr id="20" name="Table 30">
            <a:extLst>
              <a:ext uri="{FF2B5EF4-FFF2-40B4-BE49-F238E27FC236}">
                <a16:creationId xmlns:a16="http://schemas.microsoft.com/office/drawing/2014/main" id="{DED299E0-29B6-4BCF-8CB9-1DEF20B39E33}"/>
              </a:ext>
            </a:extLst>
          </p:cNvPr>
          <p:cNvGraphicFramePr>
            <a:graphicFrameLocks noGrp="1"/>
          </p:cNvGraphicFramePr>
          <p:nvPr>
            <p:extLst>
              <p:ext uri="{D42A27DB-BD31-4B8C-83A1-F6EECF244321}">
                <p14:modId xmlns:p14="http://schemas.microsoft.com/office/powerpoint/2010/main" val="1125105532"/>
              </p:ext>
            </p:extLst>
          </p:nvPr>
        </p:nvGraphicFramePr>
        <p:xfrm>
          <a:off x="9942992" y="1304477"/>
          <a:ext cx="734113" cy="4512702"/>
        </p:xfrm>
        <a:graphic>
          <a:graphicData uri="http://schemas.openxmlformats.org/drawingml/2006/table">
            <a:tbl>
              <a:tblPr firstRow="1" bandRow="1">
                <a:tableStyleId>{2D5ABB26-0587-4C30-8999-92F81FD0307C}</a:tableStyleId>
              </a:tblPr>
              <a:tblGrid>
                <a:gridCol w="734113">
                  <a:extLst>
                    <a:ext uri="{9D8B030D-6E8A-4147-A177-3AD203B41FA5}">
                      <a16:colId xmlns:a16="http://schemas.microsoft.com/office/drawing/2014/main" val="2398523013"/>
                    </a:ext>
                  </a:extLst>
                </a:gridCol>
              </a:tblGrid>
              <a:tr h="237159">
                <a:tc>
                  <a:txBody>
                    <a:bodyPr/>
                    <a:lstStyle/>
                    <a:p>
                      <a:pPr marL="0" marR="0" lvl="0" indent="0" algn="ctr" defTabSz="864009" rtl="0" eaLnBrk="1" fontAlgn="auto" latinLnBrk="0" hangingPunct="1">
                        <a:lnSpc>
                          <a:spcPct val="100000"/>
                        </a:lnSpc>
                        <a:spcBef>
                          <a:spcPts val="0"/>
                        </a:spcBef>
                        <a:spcAft>
                          <a:spcPts val="0"/>
                        </a:spcAft>
                        <a:buClrTx/>
                        <a:buSzTx/>
                        <a:buFontTx/>
                        <a:buNone/>
                        <a:tabLst/>
                        <a:defRPr/>
                      </a:pPr>
                      <a:endParaRPr kumimoji="0" lang="en-AU" sz="1000" b="1"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48067087"/>
                  </a:ext>
                </a:extLst>
              </a:tr>
              <a:tr h="237159">
                <a:tc>
                  <a:txBody>
                    <a:bodyPr/>
                    <a:lstStyle/>
                    <a:p>
                      <a:pPr marL="0" algn="ctr" defTabSz="864009" rtl="0" eaLnBrk="1" fontAlgn="ctr" latinLnBrk="0" hangingPunct="1"/>
                      <a:r>
                        <a:rPr lang="en-AU" sz="1000" b="0" i="0" u="none" strike="noStrike" kern="1200">
                          <a:solidFill>
                            <a:srgbClr val="1F193B"/>
                          </a:solidFill>
                          <a:effectLst/>
                          <a:latin typeface="+mn-lt"/>
                          <a:ea typeface="+mn-ea"/>
                          <a:cs typeface="+mn-cs"/>
                        </a:rPr>
                        <a:t>6%</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24766923"/>
                  </a:ext>
                </a:extLst>
              </a:tr>
              <a:tr h="237159">
                <a:tc>
                  <a:txBody>
                    <a:bodyPr/>
                    <a:lstStyle/>
                    <a:p>
                      <a:pPr marL="0" algn="ctr" defTabSz="864009" rtl="0" eaLnBrk="1" fontAlgn="ctr" latinLnBrk="0" hangingPunct="1"/>
                      <a:r>
                        <a:rPr lang="en-AU" sz="1000" b="0" i="0" u="none" strike="noStrike" kern="1200">
                          <a:solidFill>
                            <a:srgbClr val="1F193B"/>
                          </a:solidFill>
                          <a:effectLst/>
                          <a:latin typeface="+mn-lt"/>
                          <a:ea typeface="+mn-ea"/>
                          <a:cs typeface="+mn-cs"/>
                        </a:rPr>
                        <a:t>5%</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65684030"/>
                  </a:ext>
                </a:extLst>
              </a:tr>
              <a:tr h="237159">
                <a:tc>
                  <a:txBody>
                    <a:bodyPr/>
                    <a:lstStyle/>
                    <a:p>
                      <a:pPr marL="0" algn="ctr" defTabSz="864009" rtl="0" eaLnBrk="1" fontAlgn="ctr" latinLnBrk="0" hangingPunct="1"/>
                      <a:r>
                        <a:rPr lang="en-AU" sz="1000" b="1" i="0" u="none" strike="noStrike" kern="1200">
                          <a:solidFill>
                            <a:srgbClr val="1F193B"/>
                          </a:solidFill>
                          <a:effectLst/>
                          <a:latin typeface="+mn-lt"/>
                          <a:ea typeface="+mn-ea"/>
                          <a:cs typeface="+mn-cs"/>
                        </a:rPr>
                        <a:t>16%</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49207934"/>
                  </a:ext>
                </a:extLst>
              </a:tr>
              <a:tr h="237159">
                <a:tc>
                  <a:txBody>
                    <a:bodyPr/>
                    <a:lstStyle/>
                    <a:p>
                      <a:pPr marL="0" algn="ctr" defTabSz="864009" rtl="0" eaLnBrk="1" fontAlgn="ctr" latinLnBrk="0" hangingPunct="1"/>
                      <a:r>
                        <a:rPr lang="en-AU" sz="1000" b="0" i="0" u="none" strike="noStrike" kern="1200">
                          <a:solidFill>
                            <a:srgbClr val="1F193B"/>
                          </a:solidFill>
                          <a:effectLst/>
                          <a:latin typeface="+mn-lt"/>
                          <a:ea typeface="+mn-ea"/>
                          <a:cs typeface="+mn-cs"/>
                        </a:rPr>
                        <a:t>2%</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90573623"/>
                  </a:ext>
                </a:extLst>
              </a:tr>
              <a:tr h="237159">
                <a:tc>
                  <a:txBody>
                    <a:bodyPr/>
                    <a:lstStyle/>
                    <a:p>
                      <a:pPr marL="0" algn="ctr" defTabSz="864009" rtl="0" eaLnBrk="1" fontAlgn="ctr" latinLnBrk="0" hangingPunct="1"/>
                      <a:r>
                        <a:rPr lang="en-AU" sz="1000" b="0" i="0" u="none" strike="noStrike" kern="1200">
                          <a:solidFill>
                            <a:srgbClr val="1F193B"/>
                          </a:solidFill>
                          <a:effectLst/>
                          <a:latin typeface="+mn-lt"/>
                          <a:ea typeface="+mn-ea"/>
                          <a:cs typeface="+mn-cs"/>
                        </a:rPr>
                        <a:t>3%</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54389531"/>
                  </a:ext>
                </a:extLst>
              </a:tr>
              <a:tr h="237159">
                <a:tc>
                  <a:txBody>
                    <a:bodyPr/>
                    <a:lstStyle/>
                    <a:p>
                      <a:pPr marL="0" algn="ctr" defTabSz="864009" rtl="0" eaLnBrk="1" fontAlgn="ctr" latinLnBrk="0" hangingPunct="1"/>
                      <a:r>
                        <a:rPr lang="en-AU" sz="1000" b="1" i="0" u="none" strike="noStrike" kern="1200">
                          <a:solidFill>
                            <a:srgbClr val="1F193B"/>
                          </a:solidFill>
                          <a:effectLst/>
                          <a:latin typeface="+mn-lt"/>
                          <a:ea typeface="+mn-ea"/>
                          <a:cs typeface="+mn-cs"/>
                        </a:rPr>
                        <a:t>16%</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62149484"/>
                  </a:ext>
                </a:extLst>
              </a:tr>
              <a:tr h="237159">
                <a:tc>
                  <a:txBody>
                    <a:bodyPr/>
                    <a:lstStyle/>
                    <a:p>
                      <a:pPr marL="0" algn="ctr" defTabSz="864009" rtl="0" eaLnBrk="1" fontAlgn="ctr" latinLnBrk="0" hangingPunct="1"/>
                      <a:r>
                        <a:rPr lang="en-AU" sz="1000" b="0" i="0" u="none" strike="noStrike" kern="1200">
                          <a:solidFill>
                            <a:srgbClr val="1F193B"/>
                          </a:solidFill>
                          <a:effectLst/>
                          <a:latin typeface="+mn-lt"/>
                          <a:ea typeface="+mn-ea"/>
                          <a:cs typeface="+mn-cs"/>
                        </a:rPr>
                        <a:t>8%</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47850318"/>
                  </a:ext>
                </a:extLst>
              </a:tr>
              <a:tr h="237159">
                <a:tc>
                  <a:txBody>
                    <a:bodyPr/>
                    <a:lstStyle/>
                    <a:p>
                      <a:pPr marL="0" algn="ctr" defTabSz="864009" rtl="0" eaLnBrk="1" fontAlgn="ctr" latinLnBrk="0" hangingPunct="1"/>
                      <a:r>
                        <a:rPr lang="en-AU" sz="1000" b="0" i="0" u="none" strike="noStrike" kern="1200">
                          <a:solidFill>
                            <a:srgbClr val="1F193B"/>
                          </a:solidFill>
                          <a:effectLst/>
                          <a:latin typeface="+mn-lt"/>
                          <a:ea typeface="+mn-ea"/>
                          <a:cs typeface="+mn-cs"/>
                        </a:rPr>
                        <a:t>3%</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34900798"/>
                  </a:ext>
                </a:extLst>
              </a:tr>
              <a:tr h="237159">
                <a:tc>
                  <a:txBody>
                    <a:bodyPr/>
                    <a:lstStyle/>
                    <a:p>
                      <a:pPr marL="0" algn="ctr" defTabSz="864009" rtl="0" eaLnBrk="1" fontAlgn="ctr" latinLnBrk="0" hangingPunct="1"/>
                      <a:r>
                        <a:rPr lang="en-AU" sz="1000" b="0" i="0" u="none" strike="noStrike" kern="1200">
                          <a:solidFill>
                            <a:srgbClr val="1F193B"/>
                          </a:solidFill>
                          <a:effectLst/>
                          <a:latin typeface="+mn-lt"/>
                          <a:ea typeface="+mn-ea"/>
                          <a:cs typeface="+mn-cs"/>
                        </a:rPr>
                        <a:t>3%</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70136885"/>
                  </a:ext>
                </a:extLst>
              </a:tr>
              <a:tr h="237159">
                <a:tc>
                  <a:txBody>
                    <a:bodyPr/>
                    <a:lstStyle/>
                    <a:p>
                      <a:pPr marL="0" algn="ctr" defTabSz="864009" rtl="0" eaLnBrk="1" fontAlgn="ctr" latinLnBrk="0" hangingPunct="1"/>
                      <a:r>
                        <a:rPr lang="en-AU" sz="1000" b="0" i="0" u="none" strike="noStrike" kern="1200">
                          <a:solidFill>
                            <a:srgbClr val="1F193B"/>
                          </a:solidFill>
                          <a:effectLst/>
                          <a:latin typeface="+mn-lt"/>
                          <a:ea typeface="+mn-ea"/>
                          <a:cs typeface="+mn-cs"/>
                        </a:rPr>
                        <a:t>7%</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01440184"/>
                  </a:ext>
                </a:extLst>
              </a:tr>
              <a:tr h="237159">
                <a:tc>
                  <a:txBody>
                    <a:bodyPr/>
                    <a:lstStyle/>
                    <a:p>
                      <a:pPr marL="0" algn="ctr" defTabSz="864009" rtl="0" eaLnBrk="1" fontAlgn="ctr" latinLnBrk="0" hangingPunct="1"/>
                      <a:r>
                        <a:rPr lang="en-AU" sz="1000" b="0" i="0" u="none" strike="noStrike" kern="1200">
                          <a:solidFill>
                            <a:srgbClr val="1F193B"/>
                          </a:solidFill>
                          <a:effectLst/>
                          <a:latin typeface="+mn-lt"/>
                          <a:ea typeface="+mn-ea"/>
                          <a:cs typeface="+mn-cs"/>
                        </a:rPr>
                        <a:t>3%</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38003339"/>
                  </a:ext>
                </a:extLst>
              </a:tr>
              <a:tr h="237159">
                <a:tc>
                  <a:txBody>
                    <a:bodyPr/>
                    <a:lstStyle/>
                    <a:p>
                      <a:pPr marL="0" algn="ctr" defTabSz="864009" rtl="0" eaLnBrk="1" fontAlgn="ctr" latinLnBrk="0" hangingPunct="1"/>
                      <a:r>
                        <a:rPr lang="en-AU" sz="1000" b="0" i="0" u="none" strike="noStrike" kern="1200">
                          <a:solidFill>
                            <a:srgbClr val="1F193B"/>
                          </a:solidFill>
                          <a:effectLst/>
                          <a:latin typeface="+mn-lt"/>
                          <a:ea typeface="+mn-ea"/>
                          <a:cs typeface="+mn-cs"/>
                        </a:rPr>
                        <a:t>3%</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57100545"/>
                  </a:ext>
                </a:extLst>
              </a:tr>
              <a:tr h="237159">
                <a:tc>
                  <a:txBody>
                    <a:bodyPr/>
                    <a:lstStyle/>
                    <a:p>
                      <a:pPr marL="0" algn="ctr" defTabSz="864009" rtl="0" eaLnBrk="1" fontAlgn="ctr" latinLnBrk="0" hangingPunct="1"/>
                      <a:r>
                        <a:rPr lang="en-AU" sz="1000" b="1" i="0" u="none" strike="noStrike" kern="1200">
                          <a:solidFill>
                            <a:srgbClr val="1F193B"/>
                          </a:solidFill>
                          <a:effectLst/>
                          <a:latin typeface="+mn-lt"/>
                          <a:ea typeface="+mn-ea"/>
                          <a:cs typeface="+mn-cs"/>
                        </a:rPr>
                        <a:t>12%</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31533394"/>
                  </a:ext>
                </a:extLst>
              </a:tr>
              <a:tr h="237159">
                <a:tc>
                  <a:txBody>
                    <a:bodyPr/>
                    <a:lstStyle/>
                    <a:p>
                      <a:pPr marL="0" algn="ctr" defTabSz="864009" rtl="0" eaLnBrk="1" fontAlgn="ctr" latinLnBrk="0" hangingPunct="1"/>
                      <a:r>
                        <a:rPr lang="en-AU" sz="1000" b="0" i="0" u="none" strike="noStrike" kern="1200">
                          <a:solidFill>
                            <a:srgbClr val="1F193B"/>
                          </a:solidFill>
                          <a:effectLst/>
                          <a:latin typeface="+mn-lt"/>
                          <a:ea typeface="+mn-ea"/>
                          <a:cs typeface="+mn-cs"/>
                        </a:rPr>
                        <a:t>1%</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61253643"/>
                  </a:ext>
                </a:extLst>
              </a:tr>
              <a:tr h="237159">
                <a:tc>
                  <a:txBody>
                    <a:bodyPr/>
                    <a:lstStyle/>
                    <a:p>
                      <a:pPr marL="0" algn="ctr" defTabSz="864009" rtl="0" eaLnBrk="1" fontAlgn="ctr" latinLnBrk="0" hangingPunct="1"/>
                      <a:r>
                        <a:rPr lang="en-AU" sz="1000" b="0" i="0" u="none" strike="noStrike" kern="1200">
                          <a:solidFill>
                            <a:srgbClr val="1F193B"/>
                          </a:solidFill>
                          <a:effectLst/>
                          <a:latin typeface="+mn-lt"/>
                          <a:ea typeface="+mn-ea"/>
                          <a:cs typeface="+mn-cs"/>
                        </a:rPr>
                        <a:t>2%</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92384033"/>
                  </a:ext>
                </a:extLst>
              </a:tr>
              <a:tr h="237159">
                <a:tc>
                  <a:txBody>
                    <a:bodyPr/>
                    <a:lstStyle/>
                    <a:p>
                      <a:pPr marL="0" algn="ctr" defTabSz="864009" rtl="0" eaLnBrk="1" fontAlgn="ctr" latinLnBrk="0" hangingPunct="1"/>
                      <a:r>
                        <a:rPr lang="en-AU" sz="1000" b="0" i="0" u="none" strike="noStrike" kern="1200">
                          <a:solidFill>
                            <a:srgbClr val="1F193B"/>
                          </a:solidFill>
                          <a:effectLst/>
                          <a:latin typeface="+mn-lt"/>
                          <a:ea typeface="+mn-ea"/>
                          <a:cs typeface="+mn-cs"/>
                        </a:rPr>
                        <a:t>4%</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65865704"/>
                  </a:ext>
                </a:extLst>
              </a:tr>
              <a:tr h="237159">
                <a:tc>
                  <a:txBody>
                    <a:bodyPr/>
                    <a:lstStyle/>
                    <a:p>
                      <a:pPr marL="0" algn="ctr" defTabSz="864009" rtl="0" eaLnBrk="1" fontAlgn="ctr" latinLnBrk="0" hangingPunct="1"/>
                      <a:r>
                        <a:rPr lang="en-AU" sz="1000" b="0" i="0" u="none" strike="noStrike" kern="1200">
                          <a:solidFill>
                            <a:srgbClr val="1F193B"/>
                          </a:solidFill>
                          <a:effectLst/>
                          <a:latin typeface="+mn-lt"/>
                          <a:ea typeface="+mn-ea"/>
                          <a:cs typeface="+mn-cs"/>
                        </a:rPr>
                        <a:t>6%</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2438899"/>
                  </a:ext>
                </a:extLst>
              </a:tr>
              <a:tr h="237159">
                <a:tc>
                  <a:txBody>
                    <a:bodyPr/>
                    <a:lstStyle/>
                    <a:p>
                      <a:pPr marL="0" algn="ctr" defTabSz="864009" rtl="0" eaLnBrk="1" fontAlgn="ctr" latinLnBrk="0" hangingPunct="1"/>
                      <a:r>
                        <a:rPr lang="en-AU" sz="1000" b="0" i="0" u="none" strike="noStrike" kern="1200">
                          <a:solidFill>
                            <a:srgbClr val="1F193B"/>
                          </a:solidFill>
                          <a:effectLst/>
                          <a:latin typeface="+mn-lt"/>
                          <a:ea typeface="+mn-ea"/>
                          <a:cs typeface="+mn-cs"/>
                        </a:rPr>
                        <a:t>2%</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29782775"/>
                  </a:ext>
                </a:extLst>
              </a:tr>
            </a:tbl>
          </a:graphicData>
        </a:graphic>
      </p:graphicFrame>
      <p:sp>
        <p:nvSpPr>
          <p:cNvPr id="14" name="Isosceles Triangle 13">
            <a:extLst>
              <a:ext uri="{FF2B5EF4-FFF2-40B4-BE49-F238E27FC236}">
                <a16:creationId xmlns:a16="http://schemas.microsoft.com/office/drawing/2014/main" id="{3C972274-9B82-4932-A987-1CA473DA029E}"/>
              </a:ext>
            </a:extLst>
          </p:cNvPr>
          <p:cNvSpPr/>
          <p:nvPr/>
        </p:nvSpPr>
        <p:spPr>
          <a:xfrm rot="10800000">
            <a:off x="8257983" y="2093915"/>
            <a:ext cx="108000" cy="10800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8" name="Isosceles Triangle 17">
            <a:extLst>
              <a:ext uri="{FF2B5EF4-FFF2-40B4-BE49-F238E27FC236}">
                <a16:creationId xmlns:a16="http://schemas.microsoft.com/office/drawing/2014/main" id="{BA04B872-BB7E-4720-BC40-8BF8542430E2}"/>
              </a:ext>
            </a:extLst>
          </p:cNvPr>
          <p:cNvSpPr/>
          <p:nvPr/>
        </p:nvSpPr>
        <p:spPr>
          <a:xfrm rot="10800000">
            <a:off x="8257983" y="2593360"/>
            <a:ext cx="108000" cy="10800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1" name="Isosceles Triangle 20">
            <a:extLst>
              <a:ext uri="{FF2B5EF4-FFF2-40B4-BE49-F238E27FC236}">
                <a16:creationId xmlns:a16="http://schemas.microsoft.com/office/drawing/2014/main" id="{4197D156-512A-4C70-A1E2-6EFC386C14A0}"/>
              </a:ext>
            </a:extLst>
          </p:cNvPr>
          <p:cNvSpPr/>
          <p:nvPr/>
        </p:nvSpPr>
        <p:spPr>
          <a:xfrm rot="10800000">
            <a:off x="8254609" y="2833432"/>
            <a:ext cx="108000" cy="10800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4" name="Isosceles Triangle 23">
            <a:extLst>
              <a:ext uri="{FF2B5EF4-FFF2-40B4-BE49-F238E27FC236}">
                <a16:creationId xmlns:a16="http://schemas.microsoft.com/office/drawing/2014/main" id="{9406EF3C-11F0-43BB-9FD5-F9C3A92FF8AE}"/>
              </a:ext>
            </a:extLst>
          </p:cNvPr>
          <p:cNvSpPr/>
          <p:nvPr/>
        </p:nvSpPr>
        <p:spPr>
          <a:xfrm rot="10800000">
            <a:off x="8254609" y="3094294"/>
            <a:ext cx="108000" cy="10800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5" name="Isosceles Triangle 24">
            <a:extLst>
              <a:ext uri="{FF2B5EF4-FFF2-40B4-BE49-F238E27FC236}">
                <a16:creationId xmlns:a16="http://schemas.microsoft.com/office/drawing/2014/main" id="{791CA9A5-92BA-40DA-91C3-67ACD7912B49}"/>
              </a:ext>
            </a:extLst>
          </p:cNvPr>
          <p:cNvSpPr/>
          <p:nvPr/>
        </p:nvSpPr>
        <p:spPr>
          <a:xfrm rot="10800000">
            <a:off x="8254609" y="3332877"/>
            <a:ext cx="108000" cy="10800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6" name="Isosceles Triangle 25">
            <a:extLst>
              <a:ext uri="{FF2B5EF4-FFF2-40B4-BE49-F238E27FC236}">
                <a16:creationId xmlns:a16="http://schemas.microsoft.com/office/drawing/2014/main" id="{B1A03B96-76F3-41F2-BFDE-5B0A991A5E1E}"/>
              </a:ext>
            </a:extLst>
          </p:cNvPr>
          <p:cNvSpPr/>
          <p:nvPr/>
        </p:nvSpPr>
        <p:spPr>
          <a:xfrm rot="10800000">
            <a:off x="8254609" y="3546356"/>
            <a:ext cx="108000" cy="10800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7" name="Isosceles Triangle 26">
            <a:extLst>
              <a:ext uri="{FF2B5EF4-FFF2-40B4-BE49-F238E27FC236}">
                <a16:creationId xmlns:a16="http://schemas.microsoft.com/office/drawing/2014/main" id="{29EB9725-ABAC-4393-ABA8-5057B8FFC068}"/>
              </a:ext>
            </a:extLst>
          </p:cNvPr>
          <p:cNvSpPr/>
          <p:nvPr/>
        </p:nvSpPr>
        <p:spPr>
          <a:xfrm rot="10800000">
            <a:off x="8254609" y="3807218"/>
            <a:ext cx="108000" cy="10800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8" name="Isosceles Triangle 27">
            <a:extLst>
              <a:ext uri="{FF2B5EF4-FFF2-40B4-BE49-F238E27FC236}">
                <a16:creationId xmlns:a16="http://schemas.microsoft.com/office/drawing/2014/main" id="{D7FE139C-07DE-41D1-B3DE-9A138977BAB7}"/>
              </a:ext>
            </a:extLst>
          </p:cNvPr>
          <p:cNvSpPr/>
          <p:nvPr/>
        </p:nvSpPr>
        <p:spPr>
          <a:xfrm rot="10800000">
            <a:off x="8254609" y="4045801"/>
            <a:ext cx="108000" cy="10800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9" name="Isosceles Triangle 28">
            <a:extLst>
              <a:ext uri="{FF2B5EF4-FFF2-40B4-BE49-F238E27FC236}">
                <a16:creationId xmlns:a16="http://schemas.microsoft.com/office/drawing/2014/main" id="{70A7D420-1A63-4BB5-BD96-71FFE14F1945}"/>
              </a:ext>
            </a:extLst>
          </p:cNvPr>
          <p:cNvSpPr/>
          <p:nvPr/>
        </p:nvSpPr>
        <p:spPr>
          <a:xfrm rot="10800000">
            <a:off x="8257386" y="4297138"/>
            <a:ext cx="108000" cy="10800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0" name="Isosceles Triangle 29">
            <a:extLst>
              <a:ext uri="{FF2B5EF4-FFF2-40B4-BE49-F238E27FC236}">
                <a16:creationId xmlns:a16="http://schemas.microsoft.com/office/drawing/2014/main" id="{83FC4A20-ED4E-4E43-B3B3-5FF930430775}"/>
              </a:ext>
            </a:extLst>
          </p:cNvPr>
          <p:cNvSpPr/>
          <p:nvPr/>
        </p:nvSpPr>
        <p:spPr>
          <a:xfrm rot="10800000">
            <a:off x="8257386" y="4558000"/>
            <a:ext cx="108000" cy="10800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1" name="Isosceles Triangle 30">
            <a:extLst>
              <a:ext uri="{FF2B5EF4-FFF2-40B4-BE49-F238E27FC236}">
                <a16:creationId xmlns:a16="http://schemas.microsoft.com/office/drawing/2014/main" id="{8BEAC6AC-4461-4476-8BC5-7C26FD9682F6}"/>
              </a:ext>
            </a:extLst>
          </p:cNvPr>
          <p:cNvSpPr/>
          <p:nvPr/>
        </p:nvSpPr>
        <p:spPr>
          <a:xfrm rot="10800000">
            <a:off x="8257386" y="4796583"/>
            <a:ext cx="108000" cy="10800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2" name="Isosceles Triangle 31">
            <a:extLst>
              <a:ext uri="{FF2B5EF4-FFF2-40B4-BE49-F238E27FC236}">
                <a16:creationId xmlns:a16="http://schemas.microsoft.com/office/drawing/2014/main" id="{A6CA0FBF-FEE7-4EDA-AE6E-188C976536CB}"/>
              </a:ext>
            </a:extLst>
          </p:cNvPr>
          <p:cNvSpPr/>
          <p:nvPr/>
        </p:nvSpPr>
        <p:spPr>
          <a:xfrm rot="10800000">
            <a:off x="8260162" y="5030114"/>
            <a:ext cx="108000" cy="10800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3" name="Isosceles Triangle 32">
            <a:extLst>
              <a:ext uri="{FF2B5EF4-FFF2-40B4-BE49-F238E27FC236}">
                <a16:creationId xmlns:a16="http://schemas.microsoft.com/office/drawing/2014/main" id="{A0AB4638-CB1A-4EB8-BF10-5A0D31867F98}"/>
              </a:ext>
            </a:extLst>
          </p:cNvPr>
          <p:cNvSpPr/>
          <p:nvPr/>
        </p:nvSpPr>
        <p:spPr>
          <a:xfrm rot="10800000">
            <a:off x="8260162" y="5290976"/>
            <a:ext cx="108000" cy="10800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4" name="Isosceles Triangle 33">
            <a:extLst>
              <a:ext uri="{FF2B5EF4-FFF2-40B4-BE49-F238E27FC236}">
                <a16:creationId xmlns:a16="http://schemas.microsoft.com/office/drawing/2014/main" id="{55B56CDF-37EF-43D2-823D-3F2C9D8FDDCE}"/>
              </a:ext>
            </a:extLst>
          </p:cNvPr>
          <p:cNvSpPr/>
          <p:nvPr/>
        </p:nvSpPr>
        <p:spPr>
          <a:xfrm rot="10800000">
            <a:off x="8260162" y="5529559"/>
            <a:ext cx="108000" cy="10800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5" name="Isosceles Triangle 34">
            <a:extLst>
              <a:ext uri="{FF2B5EF4-FFF2-40B4-BE49-F238E27FC236}">
                <a16:creationId xmlns:a16="http://schemas.microsoft.com/office/drawing/2014/main" id="{B782BD0A-3115-4364-857A-22219DCFD7DB}"/>
              </a:ext>
            </a:extLst>
          </p:cNvPr>
          <p:cNvSpPr/>
          <p:nvPr/>
        </p:nvSpPr>
        <p:spPr>
          <a:xfrm rot="10800000">
            <a:off x="8254609" y="5768142"/>
            <a:ext cx="108000" cy="10800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6" name="Isosceles Triangle 35">
            <a:extLst>
              <a:ext uri="{FF2B5EF4-FFF2-40B4-BE49-F238E27FC236}">
                <a16:creationId xmlns:a16="http://schemas.microsoft.com/office/drawing/2014/main" id="{C5E5901C-2261-4D7B-8735-ED52F6D2FF6B}"/>
              </a:ext>
            </a:extLst>
          </p:cNvPr>
          <p:cNvSpPr/>
          <p:nvPr/>
        </p:nvSpPr>
        <p:spPr>
          <a:xfrm rot="10800000">
            <a:off x="8264297" y="1849682"/>
            <a:ext cx="108000" cy="10800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7" name="Isosceles Triangle 36">
            <a:extLst>
              <a:ext uri="{FF2B5EF4-FFF2-40B4-BE49-F238E27FC236}">
                <a16:creationId xmlns:a16="http://schemas.microsoft.com/office/drawing/2014/main" id="{54BE8878-E90C-48C1-867E-88B5F87B8C4D}"/>
              </a:ext>
            </a:extLst>
          </p:cNvPr>
          <p:cNvSpPr/>
          <p:nvPr/>
        </p:nvSpPr>
        <p:spPr>
          <a:xfrm rot="10800000">
            <a:off x="8254608" y="2333679"/>
            <a:ext cx="108000" cy="10800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8" name="Isosceles Triangle 37">
            <a:extLst>
              <a:ext uri="{FF2B5EF4-FFF2-40B4-BE49-F238E27FC236}">
                <a16:creationId xmlns:a16="http://schemas.microsoft.com/office/drawing/2014/main" id="{1852362E-1355-4D45-9195-CC9854A08B4C}"/>
              </a:ext>
            </a:extLst>
          </p:cNvPr>
          <p:cNvSpPr/>
          <p:nvPr/>
        </p:nvSpPr>
        <p:spPr>
          <a:xfrm rot="10800000">
            <a:off x="8254608" y="1640364"/>
            <a:ext cx="108000" cy="10800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41210703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FF1F54E-2569-4F8A-98E3-C95786201727}"/>
              </a:ext>
            </a:extLst>
          </p:cNvPr>
          <p:cNvSpPr>
            <a:spLocks noGrp="1"/>
          </p:cNvSpPr>
          <p:nvPr>
            <p:ph type="title"/>
          </p:nvPr>
        </p:nvSpPr>
        <p:spPr>
          <a:xfrm>
            <a:off x="720000" y="192750"/>
            <a:ext cx="10080000" cy="575802"/>
          </a:xfrm>
        </p:spPr>
        <p:txBody>
          <a:bodyPr/>
          <a:lstStyle/>
          <a:p>
            <a:r>
              <a:rPr lang="en-US" sz="3200"/>
              <a:t>Attitudes to ESG</a:t>
            </a:r>
            <a:r>
              <a:rPr lang="en-US" sz="3200">
                <a:solidFill>
                  <a:srgbClr val="C81783"/>
                </a:solidFill>
              </a:rPr>
              <a:t>. </a:t>
            </a:r>
            <a:endParaRPr lang="en-GB" sz="3200">
              <a:solidFill>
                <a:srgbClr val="C81783"/>
              </a:solidFill>
            </a:endParaRPr>
          </a:p>
        </p:txBody>
      </p:sp>
      <p:sp>
        <p:nvSpPr>
          <p:cNvPr id="2" name="Slide Number Placeholder 1">
            <a:extLst>
              <a:ext uri="{FF2B5EF4-FFF2-40B4-BE49-F238E27FC236}">
                <a16:creationId xmlns:a16="http://schemas.microsoft.com/office/drawing/2014/main" id="{A9B22992-2001-4744-8EA9-84758625308A}"/>
              </a:ext>
            </a:extLst>
          </p:cNvPr>
          <p:cNvSpPr>
            <a:spLocks noGrp="1"/>
          </p:cNvSpPr>
          <p:nvPr>
            <p:ph type="sldNum" sz="quarter" idx="10"/>
          </p:nvPr>
        </p:nvSpPr>
        <p:spPr/>
        <p:txBody>
          <a:bodyPr/>
          <a:lstStyle/>
          <a:p>
            <a:pPr marL="0" marR="0" lvl="0" indent="0" algn="r" defTabSz="981700" rtl="0" eaLnBrk="1" fontAlgn="auto" latinLnBrk="0" hangingPunct="1">
              <a:lnSpc>
                <a:spcPct val="100000"/>
              </a:lnSpc>
              <a:spcBef>
                <a:spcPts val="0"/>
              </a:spcBef>
              <a:spcAft>
                <a:spcPts val="0"/>
              </a:spcAft>
              <a:buClrTx/>
              <a:buSzTx/>
              <a:buFontTx/>
              <a:buNone/>
              <a:tabLst/>
              <a:defRPr/>
            </a:pPr>
            <a:fld id="{BDF47034-4E95-F145-8655-D9B3093EB1CC}" type="slidenum">
              <a:rPr kumimoji="0" lang="en-US" sz="800" b="0" i="0" u="none" strike="noStrike" kern="1200" cap="none" spc="0" normalizeH="0" baseline="0" noProof="0" smtClean="0">
                <a:ln>
                  <a:noFill/>
                </a:ln>
                <a:solidFill>
                  <a:srgbClr val="C81783"/>
                </a:solidFill>
                <a:effectLst/>
                <a:uLnTx/>
                <a:uFillTx/>
                <a:latin typeface="Avenir Next LT Pro" panose="020B0504020202020204" pitchFamily="34" charset="0"/>
                <a:ea typeface="+mn-ea"/>
                <a:cs typeface="+mn-cs"/>
              </a:rPr>
              <a:pPr marL="0" marR="0" lvl="0" indent="0" algn="r" defTabSz="981700" rtl="0" eaLnBrk="1" fontAlgn="auto" latinLnBrk="0" hangingPunct="1">
                <a:lnSpc>
                  <a:spcPct val="100000"/>
                </a:lnSpc>
                <a:spcBef>
                  <a:spcPts val="0"/>
                </a:spcBef>
                <a:spcAft>
                  <a:spcPts val="0"/>
                </a:spcAft>
                <a:buClrTx/>
                <a:buSzTx/>
                <a:buFontTx/>
                <a:buNone/>
                <a:tabLst/>
                <a:defRPr/>
              </a:pPr>
              <a:t>11</a:t>
            </a:fld>
            <a:endParaRPr kumimoji="0" lang="en-US" sz="800" b="0" i="0" u="none" strike="noStrike" kern="1200" cap="none" spc="0" normalizeH="0" baseline="0" noProof="0">
              <a:ln>
                <a:noFill/>
              </a:ln>
              <a:solidFill>
                <a:srgbClr val="C81783"/>
              </a:solidFill>
              <a:effectLst/>
              <a:uLnTx/>
              <a:uFillTx/>
              <a:latin typeface="Avenir Next LT Pro" panose="020B0504020202020204" pitchFamily="34" charset="0"/>
              <a:ea typeface="+mn-ea"/>
              <a:cs typeface="+mn-cs"/>
            </a:endParaRPr>
          </a:p>
        </p:txBody>
      </p:sp>
      <p:sp>
        <p:nvSpPr>
          <p:cNvPr id="22" name="Rectangle 21">
            <a:extLst>
              <a:ext uri="{FF2B5EF4-FFF2-40B4-BE49-F238E27FC236}">
                <a16:creationId xmlns:a16="http://schemas.microsoft.com/office/drawing/2014/main" id="{470CB0AE-A4AB-4A6B-9242-358F7A96F157}"/>
              </a:ext>
            </a:extLst>
          </p:cNvPr>
          <p:cNvSpPr/>
          <p:nvPr/>
        </p:nvSpPr>
        <p:spPr>
          <a:xfrm>
            <a:off x="619402" y="595677"/>
            <a:ext cx="10410548" cy="830997"/>
          </a:xfrm>
          <a:prstGeom prst="rect">
            <a:avLst/>
          </a:prstGeom>
        </p:spPr>
        <p:txBody>
          <a:bodyPr wrap="square">
            <a:spAutoFit/>
          </a:bodyPr>
          <a:lstStyle/>
          <a:p>
            <a:pPr defTabSz="422004">
              <a:defRPr/>
            </a:pPr>
            <a:r>
              <a:rPr lang="en-US" sz="1200">
                <a:latin typeface="Avenir Next LT Pro" panose="020B0504020202020204" pitchFamily="34" charset="0"/>
              </a:rPr>
              <a:t>Participants in France had fairly strong views towards ESG issues with a large majority agreeing that companies need to do more to give back to the natural environment (79%) and take responsibility for their supply chains (78%). Three in four (75%) agreed that companies need more processes in place to identify and stop unethical behaviours and that companies should be penalized for not ensuring good ESG practices, significantly higher than the global averages.</a:t>
            </a:r>
            <a:endParaRPr kumimoji="0" lang="en-AU" sz="1200" b="0"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endParaRPr>
          </a:p>
        </p:txBody>
      </p:sp>
      <p:sp>
        <p:nvSpPr>
          <p:cNvPr id="23" name="Text Placeholder 6">
            <a:extLst>
              <a:ext uri="{FF2B5EF4-FFF2-40B4-BE49-F238E27FC236}">
                <a16:creationId xmlns:a16="http://schemas.microsoft.com/office/drawing/2014/main" id="{199E1CB5-2011-477B-AD3E-C6C993097A25}"/>
              </a:ext>
            </a:extLst>
          </p:cNvPr>
          <p:cNvSpPr txBox="1">
            <a:spLocks/>
          </p:cNvSpPr>
          <p:nvPr/>
        </p:nvSpPr>
        <p:spPr>
          <a:xfrm>
            <a:off x="559349" y="6163659"/>
            <a:ext cx="10600651" cy="174063"/>
          </a:xfrm>
          <a:prstGeom prst="rect">
            <a:avLst/>
          </a:prstGeom>
        </p:spPr>
        <p:txBody>
          <a:bodyPr vert="horz" wrap="square" lIns="0" tIns="0" rIns="0" bIns="0" rtlCol="0">
            <a:noAutofit/>
          </a:bodyPr>
          <a:lstStyle>
            <a:lvl1pPr marL="0" indent="0" algn="l" defTabSz="864009" rtl="0" eaLnBrk="1" latinLnBrk="0" hangingPunct="1">
              <a:lnSpc>
                <a:spcPct val="90000"/>
              </a:lnSpc>
              <a:spcBef>
                <a:spcPts val="0"/>
              </a:spcBef>
              <a:spcAft>
                <a:spcPts val="600"/>
              </a:spcAft>
              <a:buClr>
                <a:srgbClr val="E9A913"/>
              </a:buClr>
              <a:buFont typeface="System Font Regular"/>
              <a:buNone/>
              <a:defRPr sz="2400" b="1" i="0" kern="1200">
                <a:solidFill>
                  <a:srgbClr val="1D112A"/>
                </a:solidFill>
                <a:latin typeface="+mj-lt"/>
                <a:ea typeface="+mn-ea"/>
                <a:cs typeface="+mn-cs"/>
              </a:defRPr>
            </a:lvl1pPr>
            <a:lvl2pPr marL="0" indent="0" algn="l" defTabSz="864009" rtl="0" eaLnBrk="1" latinLnBrk="0" hangingPunct="1">
              <a:lnSpc>
                <a:spcPct val="90000"/>
              </a:lnSpc>
              <a:spcBef>
                <a:spcPts val="600"/>
              </a:spcBef>
              <a:spcAft>
                <a:spcPts val="300"/>
              </a:spcAft>
              <a:buClr>
                <a:srgbClr val="E9A913"/>
              </a:buClr>
              <a:buFont typeface="System Font Regular"/>
              <a:buNone/>
              <a:defRPr sz="1600" b="1" i="0" kern="1200">
                <a:solidFill>
                  <a:srgbClr val="1D112A"/>
                </a:solidFill>
                <a:latin typeface="+mn-lt"/>
                <a:ea typeface="+mn-ea"/>
                <a:cs typeface="+mn-cs"/>
              </a:defRPr>
            </a:lvl2pPr>
            <a:lvl3pPr marL="0" indent="0" algn="l" defTabSz="864009" rtl="0" eaLnBrk="1" latinLnBrk="0" hangingPunct="1">
              <a:lnSpc>
                <a:spcPct val="90000"/>
              </a:lnSpc>
              <a:spcBef>
                <a:spcPts val="0"/>
              </a:spcBef>
              <a:spcAft>
                <a:spcPts val="600"/>
              </a:spcAft>
              <a:buClr>
                <a:srgbClr val="E9A913"/>
              </a:buClr>
              <a:buFont typeface="Arial" panose="020B0604020202020204" pitchFamily="34" charset="0"/>
              <a:buNone/>
              <a:defRPr sz="1400" b="0" i="0" kern="1200">
                <a:solidFill>
                  <a:srgbClr val="1D112A"/>
                </a:solidFill>
                <a:latin typeface="+mn-lt"/>
                <a:ea typeface="+mn-ea"/>
                <a:cs typeface="+mn-cs"/>
              </a:defRPr>
            </a:lvl3pPr>
            <a:lvl4pPr marL="180000" indent="-180000" algn="l" defTabSz="864009" rtl="0" eaLnBrk="1" latinLnBrk="0" hangingPunct="1">
              <a:lnSpc>
                <a:spcPct val="90000"/>
              </a:lnSpc>
              <a:spcBef>
                <a:spcPts val="0"/>
              </a:spcBef>
              <a:spcAft>
                <a:spcPts val="600"/>
              </a:spcAft>
              <a:buClr>
                <a:srgbClr val="E9A913"/>
              </a:buClr>
              <a:buSzPct val="100000"/>
              <a:buFont typeface="Arial" panose="020B0604020202020204" pitchFamily="34" charset="0"/>
              <a:buChar char="&gt;"/>
              <a:defRPr sz="1400" b="0" i="0" kern="1200">
                <a:solidFill>
                  <a:srgbClr val="1D112A"/>
                </a:solidFill>
                <a:latin typeface="+mn-lt"/>
                <a:ea typeface="+mn-ea"/>
                <a:cs typeface="+mn-cs"/>
              </a:defRPr>
            </a:lvl4pPr>
            <a:lvl5pPr marL="360000" indent="-180000" algn="l" defTabSz="864009" rtl="0" eaLnBrk="1" latinLnBrk="0" hangingPunct="1">
              <a:lnSpc>
                <a:spcPct val="90000"/>
              </a:lnSpc>
              <a:spcBef>
                <a:spcPts val="0"/>
              </a:spcBef>
              <a:spcAft>
                <a:spcPts val="600"/>
              </a:spcAft>
              <a:buClr>
                <a:srgbClr val="E9A913"/>
              </a:buClr>
              <a:buSzPct val="100000"/>
              <a:buFont typeface="Arial" panose="020B0604020202020204" pitchFamily="34" charset="0"/>
              <a:buChar char="–"/>
              <a:defRPr sz="1400" b="0" i="0" kern="1200">
                <a:solidFill>
                  <a:srgbClr val="1D112A"/>
                </a:solidFill>
                <a:latin typeface="+mn-lt"/>
                <a:ea typeface="+mn-ea"/>
                <a:cs typeface="+mn-cs"/>
              </a:defRPr>
            </a:lvl5pPr>
            <a:lvl6pPr marL="2376025" indent="-216002" algn="l" defTabSz="864009"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29" indent="-216002" algn="l" defTabSz="864009"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33" indent="-216002" algn="l" defTabSz="864009"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37" indent="-216002" algn="l" defTabSz="864009"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pPr>
              <a:spcAft>
                <a:spcPts val="0"/>
              </a:spcAft>
            </a:pPr>
            <a:r>
              <a:rPr lang="en-AU" sz="900" b="0" i="1">
                <a:latin typeface="Avenir Next LT Pro" panose="020B0504020202020204" pitchFamily="34" charset="0"/>
                <a:cs typeface="Arial" panose="020B0604020202020204" pitchFamily="34" charset="0"/>
              </a:rPr>
              <a:t>Base: All participants in France (n = 1,010); All survey participants (n=10,203) </a:t>
            </a:r>
          </a:p>
          <a:p>
            <a:pPr>
              <a:spcAft>
                <a:spcPts val="0"/>
              </a:spcAft>
            </a:pPr>
            <a:r>
              <a:rPr kumimoji="0" lang="en-US" sz="900" b="0" i="1" u="none" strike="noStrike" kern="1200" cap="none" spc="0" normalizeH="0" baseline="0" noProof="0" err="1">
                <a:ln>
                  <a:noFill/>
                </a:ln>
                <a:solidFill>
                  <a:srgbClr val="1D112A"/>
                </a:solidFill>
                <a:effectLst/>
                <a:uLnTx/>
                <a:uFillTx/>
                <a:latin typeface="Avenir Next LT Pro" panose="020B0504020202020204" pitchFamily="34" charset="0"/>
                <a:ea typeface="+mn-ea"/>
                <a:cs typeface="Arial" panose="020B0604020202020204" pitchFamily="34" charset="0"/>
              </a:rPr>
              <a:t>Q15</a:t>
            </a:r>
            <a:r>
              <a:rPr kumimoji="0" lang="en-US" sz="900" b="0" i="1" u="none" strike="noStrike" kern="1200" cap="none" spc="0" normalizeH="0" baseline="0" noProof="0">
                <a:ln>
                  <a:noFill/>
                </a:ln>
                <a:solidFill>
                  <a:srgbClr val="1D112A"/>
                </a:solidFill>
                <a:effectLst/>
                <a:uLnTx/>
                <a:uFillTx/>
                <a:latin typeface="Avenir Next LT Pro" panose="020B0504020202020204" pitchFamily="34" charset="0"/>
                <a:ea typeface="+mn-ea"/>
                <a:cs typeface="Arial" panose="020B0604020202020204" pitchFamily="34" charset="0"/>
              </a:rPr>
              <a:t>. To what extent do you agree or disagree with the following statements?</a:t>
            </a:r>
            <a:endParaRPr kumimoji="0" lang="en-AU" sz="900" b="0" i="1" u="none" strike="noStrike" kern="1200" cap="none" spc="0" normalizeH="0" baseline="0" noProof="0">
              <a:ln>
                <a:noFill/>
              </a:ln>
              <a:solidFill>
                <a:srgbClr val="1D112A"/>
              </a:solidFill>
              <a:effectLst/>
              <a:uLnTx/>
              <a:uFillTx/>
              <a:latin typeface="Avenir Next LT Pro" panose="020B0504020202020204" pitchFamily="34" charset="0"/>
              <a:ea typeface="+mn-ea"/>
              <a:cs typeface="Arial" panose="020B0604020202020204" pitchFamily="34" charset="0"/>
            </a:endParaRPr>
          </a:p>
        </p:txBody>
      </p:sp>
      <p:graphicFrame>
        <p:nvGraphicFramePr>
          <p:cNvPr id="7" name="Chart 6">
            <a:extLst>
              <a:ext uri="{FF2B5EF4-FFF2-40B4-BE49-F238E27FC236}">
                <a16:creationId xmlns:a16="http://schemas.microsoft.com/office/drawing/2014/main" id="{A0B12E7E-CC2C-47CC-8B2D-FA8147788F49}"/>
              </a:ext>
            </a:extLst>
          </p:cNvPr>
          <p:cNvGraphicFramePr/>
          <p:nvPr>
            <p:extLst>
              <p:ext uri="{D42A27DB-BD31-4B8C-83A1-F6EECF244321}">
                <p14:modId xmlns:p14="http://schemas.microsoft.com/office/powerpoint/2010/main" val="278242229"/>
              </p:ext>
            </p:extLst>
          </p:nvPr>
        </p:nvGraphicFramePr>
        <p:xfrm>
          <a:off x="219543" y="1354470"/>
          <a:ext cx="13033448" cy="483770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Table 30">
            <a:extLst>
              <a:ext uri="{FF2B5EF4-FFF2-40B4-BE49-F238E27FC236}">
                <a16:creationId xmlns:a16="http://schemas.microsoft.com/office/drawing/2014/main" id="{CE733778-61A7-425D-B169-761C46109ADC}"/>
              </a:ext>
            </a:extLst>
          </p:cNvPr>
          <p:cNvGraphicFramePr>
            <a:graphicFrameLocks noGrp="1"/>
          </p:cNvGraphicFramePr>
          <p:nvPr>
            <p:extLst>
              <p:ext uri="{D42A27DB-BD31-4B8C-83A1-F6EECF244321}">
                <p14:modId xmlns:p14="http://schemas.microsoft.com/office/powerpoint/2010/main" val="1995065280"/>
              </p:ext>
            </p:extLst>
          </p:nvPr>
        </p:nvGraphicFramePr>
        <p:xfrm>
          <a:off x="9797330" y="1549349"/>
          <a:ext cx="1421766" cy="4207080"/>
        </p:xfrm>
        <a:graphic>
          <a:graphicData uri="http://schemas.openxmlformats.org/drawingml/2006/table">
            <a:tbl>
              <a:tblPr firstRow="1" bandRow="1">
                <a:tableStyleId>{2D5ABB26-0587-4C30-8999-92F81FD0307C}</a:tableStyleId>
              </a:tblPr>
              <a:tblGrid>
                <a:gridCol w="710883">
                  <a:extLst>
                    <a:ext uri="{9D8B030D-6E8A-4147-A177-3AD203B41FA5}">
                      <a16:colId xmlns:a16="http://schemas.microsoft.com/office/drawing/2014/main" val="1328921270"/>
                    </a:ext>
                  </a:extLst>
                </a:gridCol>
                <a:gridCol w="710883">
                  <a:extLst>
                    <a:ext uri="{9D8B030D-6E8A-4147-A177-3AD203B41FA5}">
                      <a16:colId xmlns:a16="http://schemas.microsoft.com/office/drawing/2014/main" val="2551097851"/>
                    </a:ext>
                  </a:extLst>
                </a:gridCol>
              </a:tblGrid>
              <a:tr h="242331">
                <a:tc>
                  <a:txBody>
                    <a:bodyPr/>
                    <a:lstStyle/>
                    <a:p>
                      <a:pPr algn="ctr">
                        <a:lnSpc>
                          <a:spcPct val="100000"/>
                        </a:lnSpc>
                      </a:pPr>
                      <a:r>
                        <a:rPr lang="en-US" sz="1000" b="1">
                          <a:solidFill>
                            <a:srgbClr val="16093E"/>
                          </a:solidFill>
                          <a:latin typeface="+mn-lt"/>
                        </a:rPr>
                        <a:t>France</a:t>
                      </a:r>
                      <a:endParaRPr lang="en-AU" sz="1000" b="1">
                        <a:solidFill>
                          <a:srgbClr val="16093E"/>
                        </a:solidFill>
                        <a:latin typeface="+mn-lt"/>
                      </a:endParaRPr>
                    </a:p>
                  </a:txBody>
                  <a:tcPr/>
                </a:tc>
                <a:tc>
                  <a:txBody>
                    <a:bodyPr/>
                    <a:lstStyle/>
                    <a:p>
                      <a:pPr algn="ctr">
                        <a:lnSpc>
                          <a:spcPct val="100000"/>
                        </a:lnSpc>
                      </a:pPr>
                      <a:r>
                        <a:rPr lang="en-US" sz="1000" b="1">
                          <a:solidFill>
                            <a:srgbClr val="16093E"/>
                          </a:solidFill>
                          <a:latin typeface="+mn-lt"/>
                        </a:rPr>
                        <a:t>Global</a:t>
                      </a:r>
                      <a:endParaRPr lang="en-AU" sz="1000" b="1">
                        <a:solidFill>
                          <a:srgbClr val="16093E"/>
                        </a:solidFill>
                        <a:latin typeface="+mn-lt"/>
                      </a:endParaRPr>
                    </a:p>
                  </a:txBody>
                  <a:tcPr/>
                </a:tc>
                <a:extLst>
                  <a:ext uri="{0D108BD9-81ED-4DB2-BD59-A6C34878D82A}">
                    <a16:rowId xmlns:a16="http://schemas.microsoft.com/office/drawing/2014/main" val="2655531057"/>
                  </a:ext>
                </a:extLst>
              </a:tr>
              <a:tr h="264216">
                <a:tc>
                  <a:txBody>
                    <a:bodyPr/>
                    <a:lstStyle/>
                    <a:p>
                      <a:pPr algn="ctr" fontAlgn="b"/>
                      <a:r>
                        <a:rPr lang="en-AU" sz="1000" b="0" i="0" u="none" strike="noStrike">
                          <a:solidFill>
                            <a:srgbClr val="000000"/>
                          </a:solidFill>
                          <a:effectLst/>
                          <a:latin typeface="+mj-lt"/>
                        </a:rPr>
                        <a:t>79</a:t>
                      </a:r>
                    </a:p>
                  </a:txBody>
                  <a:tcPr marL="6350" marR="6350" marT="6350" marB="0" anchor="ctr"/>
                </a:tc>
                <a:tc>
                  <a:txBody>
                    <a:bodyPr/>
                    <a:lstStyle/>
                    <a:p>
                      <a:pPr algn="ctr" fontAlgn="b"/>
                      <a:r>
                        <a:rPr lang="en-AU" sz="1000" b="0" i="0" u="none" strike="noStrike">
                          <a:solidFill>
                            <a:srgbClr val="000000"/>
                          </a:solidFill>
                          <a:effectLst/>
                          <a:latin typeface="+mj-lt"/>
                        </a:rPr>
                        <a:t>76</a:t>
                      </a:r>
                    </a:p>
                  </a:txBody>
                  <a:tcPr marL="6350" marR="6350" marT="6350" marB="0" anchor="ctr"/>
                </a:tc>
                <a:extLst>
                  <a:ext uri="{0D108BD9-81ED-4DB2-BD59-A6C34878D82A}">
                    <a16:rowId xmlns:a16="http://schemas.microsoft.com/office/drawing/2014/main" val="624766923"/>
                  </a:ext>
                </a:extLst>
              </a:tr>
              <a:tr h="264216">
                <a:tc>
                  <a:txBody>
                    <a:bodyPr/>
                    <a:lstStyle/>
                    <a:p>
                      <a:pPr algn="ctr" fontAlgn="b"/>
                      <a:r>
                        <a:rPr lang="en-AU" sz="1000" b="0" i="0" u="none" strike="noStrike">
                          <a:solidFill>
                            <a:srgbClr val="000000"/>
                          </a:solidFill>
                          <a:effectLst/>
                          <a:latin typeface="+mj-lt"/>
                        </a:rPr>
                        <a:t>78</a:t>
                      </a:r>
                    </a:p>
                  </a:txBody>
                  <a:tcPr marL="6350" marR="6350" marT="6350" marB="0" anchor="ctr"/>
                </a:tc>
                <a:tc>
                  <a:txBody>
                    <a:bodyPr/>
                    <a:lstStyle/>
                    <a:p>
                      <a:pPr algn="ctr" fontAlgn="b"/>
                      <a:r>
                        <a:rPr lang="en-AU" sz="1000" b="0" i="0" u="none" strike="noStrike">
                          <a:solidFill>
                            <a:srgbClr val="000000"/>
                          </a:solidFill>
                          <a:effectLst/>
                          <a:latin typeface="+mj-lt"/>
                        </a:rPr>
                        <a:t>78</a:t>
                      </a:r>
                    </a:p>
                  </a:txBody>
                  <a:tcPr marL="6350" marR="6350" marT="6350" marB="0" anchor="ctr"/>
                </a:tc>
                <a:extLst>
                  <a:ext uri="{0D108BD9-81ED-4DB2-BD59-A6C34878D82A}">
                    <a16:rowId xmlns:a16="http://schemas.microsoft.com/office/drawing/2014/main" val="550344505"/>
                  </a:ext>
                </a:extLst>
              </a:tr>
              <a:tr h="264216">
                <a:tc>
                  <a:txBody>
                    <a:bodyPr/>
                    <a:lstStyle/>
                    <a:p>
                      <a:pPr algn="ctr" fontAlgn="b"/>
                      <a:r>
                        <a:rPr lang="en-AU" sz="1000" b="0" i="0" u="none" strike="noStrike">
                          <a:solidFill>
                            <a:srgbClr val="000000"/>
                          </a:solidFill>
                          <a:effectLst/>
                          <a:latin typeface="+mj-lt"/>
                        </a:rPr>
                        <a:t>77</a:t>
                      </a:r>
                    </a:p>
                  </a:txBody>
                  <a:tcPr marL="6350" marR="6350" marT="6350" marB="0" anchor="ctr"/>
                </a:tc>
                <a:tc>
                  <a:txBody>
                    <a:bodyPr/>
                    <a:lstStyle/>
                    <a:p>
                      <a:pPr algn="ctr" fontAlgn="b"/>
                      <a:r>
                        <a:rPr lang="en-AU" sz="1000" b="0" i="0" u="none" strike="noStrike">
                          <a:solidFill>
                            <a:srgbClr val="000000"/>
                          </a:solidFill>
                          <a:effectLst/>
                          <a:latin typeface="+mj-lt"/>
                        </a:rPr>
                        <a:t>77</a:t>
                      </a:r>
                    </a:p>
                  </a:txBody>
                  <a:tcPr marL="6350" marR="6350" marT="6350" marB="0" anchor="ctr"/>
                </a:tc>
                <a:extLst>
                  <a:ext uri="{0D108BD9-81ED-4DB2-BD59-A6C34878D82A}">
                    <a16:rowId xmlns:a16="http://schemas.microsoft.com/office/drawing/2014/main" val="1762996362"/>
                  </a:ext>
                </a:extLst>
              </a:tr>
              <a:tr h="264216">
                <a:tc>
                  <a:txBody>
                    <a:bodyPr/>
                    <a:lstStyle/>
                    <a:p>
                      <a:pPr algn="ctr" fontAlgn="b"/>
                      <a:r>
                        <a:rPr lang="en-AU" sz="1000" b="0" i="0" u="none" strike="noStrike">
                          <a:solidFill>
                            <a:srgbClr val="000000"/>
                          </a:solidFill>
                          <a:effectLst/>
                          <a:latin typeface="+mj-lt"/>
                        </a:rPr>
                        <a:t>75</a:t>
                      </a:r>
                    </a:p>
                  </a:txBody>
                  <a:tcPr marL="6350" marR="6350" marT="6350" marB="0" anchor="ctr"/>
                </a:tc>
                <a:tc>
                  <a:txBody>
                    <a:bodyPr/>
                    <a:lstStyle/>
                    <a:p>
                      <a:pPr algn="ctr" fontAlgn="b"/>
                      <a:r>
                        <a:rPr lang="en-AU" sz="1000" b="0" i="0" u="none" strike="noStrike">
                          <a:solidFill>
                            <a:srgbClr val="000000"/>
                          </a:solidFill>
                          <a:effectLst/>
                          <a:latin typeface="+mj-lt"/>
                        </a:rPr>
                        <a:t>72</a:t>
                      </a:r>
                    </a:p>
                  </a:txBody>
                  <a:tcPr marL="6350" marR="6350" marT="6350" marB="0" anchor="ctr"/>
                </a:tc>
                <a:extLst>
                  <a:ext uri="{0D108BD9-81ED-4DB2-BD59-A6C34878D82A}">
                    <a16:rowId xmlns:a16="http://schemas.microsoft.com/office/drawing/2014/main" val="2559479541"/>
                  </a:ext>
                </a:extLst>
              </a:tr>
              <a:tr h="264216">
                <a:tc>
                  <a:txBody>
                    <a:bodyPr/>
                    <a:lstStyle/>
                    <a:p>
                      <a:pPr algn="ctr" fontAlgn="b"/>
                      <a:r>
                        <a:rPr lang="en-AU" sz="1000" b="0" i="0" u="none" strike="noStrike">
                          <a:solidFill>
                            <a:srgbClr val="000000"/>
                          </a:solidFill>
                          <a:effectLst/>
                          <a:latin typeface="+mj-lt"/>
                        </a:rPr>
                        <a:t>75</a:t>
                      </a:r>
                    </a:p>
                  </a:txBody>
                  <a:tcPr marL="6350" marR="6350" marT="6350" marB="0" anchor="ctr"/>
                </a:tc>
                <a:tc>
                  <a:txBody>
                    <a:bodyPr/>
                    <a:lstStyle/>
                    <a:p>
                      <a:pPr algn="ctr" fontAlgn="b"/>
                      <a:r>
                        <a:rPr lang="en-AU" sz="1000" b="0" i="0" u="none" strike="noStrike">
                          <a:solidFill>
                            <a:srgbClr val="000000"/>
                          </a:solidFill>
                          <a:effectLst/>
                          <a:latin typeface="+mj-lt"/>
                        </a:rPr>
                        <a:t>69</a:t>
                      </a:r>
                    </a:p>
                  </a:txBody>
                  <a:tcPr marL="6350" marR="6350" marT="6350" marB="0" anchor="ctr"/>
                </a:tc>
                <a:extLst>
                  <a:ext uri="{0D108BD9-81ED-4DB2-BD59-A6C34878D82A}">
                    <a16:rowId xmlns:a16="http://schemas.microsoft.com/office/drawing/2014/main" val="1348728083"/>
                  </a:ext>
                </a:extLst>
              </a:tr>
              <a:tr h="264216">
                <a:tc>
                  <a:txBody>
                    <a:bodyPr/>
                    <a:lstStyle/>
                    <a:p>
                      <a:pPr algn="ctr" fontAlgn="b"/>
                      <a:r>
                        <a:rPr lang="en-AU" sz="1000" b="0" i="0" u="none" strike="noStrike">
                          <a:solidFill>
                            <a:srgbClr val="000000"/>
                          </a:solidFill>
                          <a:effectLst/>
                          <a:latin typeface="+mj-lt"/>
                        </a:rPr>
                        <a:t>74</a:t>
                      </a:r>
                    </a:p>
                  </a:txBody>
                  <a:tcPr marL="6350" marR="6350" marT="6350" marB="0" anchor="ctr"/>
                </a:tc>
                <a:tc>
                  <a:txBody>
                    <a:bodyPr/>
                    <a:lstStyle/>
                    <a:p>
                      <a:pPr algn="ctr" fontAlgn="b"/>
                      <a:r>
                        <a:rPr lang="en-AU" sz="1000" b="0" i="0" u="none" strike="noStrike">
                          <a:solidFill>
                            <a:srgbClr val="000000"/>
                          </a:solidFill>
                          <a:effectLst/>
                          <a:latin typeface="+mj-lt"/>
                        </a:rPr>
                        <a:t>73</a:t>
                      </a:r>
                    </a:p>
                  </a:txBody>
                  <a:tcPr marL="6350" marR="6350" marT="6350" marB="0" anchor="ctr"/>
                </a:tc>
                <a:extLst>
                  <a:ext uri="{0D108BD9-81ED-4DB2-BD59-A6C34878D82A}">
                    <a16:rowId xmlns:a16="http://schemas.microsoft.com/office/drawing/2014/main" val="2648064793"/>
                  </a:ext>
                </a:extLst>
              </a:tr>
              <a:tr h="264216">
                <a:tc>
                  <a:txBody>
                    <a:bodyPr/>
                    <a:lstStyle/>
                    <a:p>
                      <a:pPr algn="ctr" fontAlgn="b"/>
                      <a:r>
                        <a:rPr lang="en-AU" sz="1000" b="0" i="0" u="none" strike="noStrike">
                          <a:solidFill>
                            <a:srgbClr val="000000"/>
                          </a:solidFill>
                          <a:effectLst/>
                          <a:latin typeface="+mj-lt"/>
                        </a:rPr>
                        <a:t>73</a:t>
                      </a:r>
                    </a:p>
                  </a:txBody>
                  <a:tcPr marL="6350" marR="6350" marT="6350" marB="0" anchor="ctr"/>
                </a:tc>
                <a:tc>
                  <a:txBody>
                    <a:bodyPr/>
                    <a:lstStyle/>
                    <a:p>
                      <a:pPr algn="ctr" fontAlgn="b"/>
                      <a:r>
                        <a:rPr lang="en-AU" sz="1000" b="0" i="0" u="none" strike="noStrike">
                          <a:solidFill>
                            <a:srgbClr val="000000"/>
                          </a:solidFill>
                          <a:effectLst/>
                          <a:latin typeface="+mj-lt"/>
                        </a:rPr>
                        <a:t>74</a:t>
                      </a:r>
                    </a:p>
                  </a:txBody>
                  <a:tcPr marL="6350" marR="6350" marT="6350" marB="0" anchor="ctr"/>
                </a:tc>
                <a:extLst>
                  <a:ext uri="{0D108BD9-81ED-4DB2-BD59-A6C34878D82A}">
                    <a16:rowId xmlns:a16="http://schemas.microsoft.com/office/drawing/2014/main" val="3172767094"/>
                  </a:ext>
                </a:extLst>
              </a:tr>
              <a:tr h="264216">
                <a:tc>
                  <a:txBody>
                    <a:bodyPr/>
                    <a:lstStyle/>
                    <a:p>
                      <a:pPr algn="ctr" fontAlgn="b"/>
                      <a:r>
                        <a:rPr lang="en-AU" sz="1000" b="0" i="0" u="none" strike="noStrike">
                          <a:solidFill>
                            <a:srgbClr val="000000"/>
                          </a:solidFill>
                          <a:effectLst/>
                          <a:latin typeface="+mj-lt"/>
                        </a:rPr>
                        <a:t>73</a:t>
                      </a:r>
                    </a:p>
                  </a:txBody>
                  <a:tcPr marL="6350" marR="6350" marT="6350" marB="0" anchor="ctr"/>
                </a:tc>
                <a:tc>
                  <a:txBody>
                    <a:bodyPr/>
                    <a:lstStyle/>
                    <a:p>
                      <a:pPr algn="ctr" fontAlgn="b"/>
                      <a:r>
                        <a:rPr lang="en-AU" sz="1000" b="0" i="0" u="none" strike="noStrike">
                          <a:solidFill>
                            <a:srgbClr val="000000"/>
                          </a:solidFill>
                          <a:effectLst/>
                          <a:latin typeface="+mj-lt"/>
                        </a:rPr>
                        <a:t>65</a:t>
                      </a:r>
                    </a:p>
                  </a:txBody>
                  <a:tcPr marL="6350" marR="6350" marT="6350" marB="0" anchor="ctr"/>
                </a:tc>
                <a:extLst>
                  <a:ext uri="{0D108BD9-81ED-4DB2-BD59-A6C34878D82A}">
                    <a16:rowId xmlns:a16="http://schemas.microsoft.com/office/drawing/2014/main" val="1965684030"/>
                  </a:ext>
                </a:extLst>
              </a:tr>
              <a:tr h="264216">
                <a:tc>
                  <a:txBody>
                    <a:bodyPr/>
                    <a:lstStyle/>
                    <a:p>
                      <a:pPr algn="ctr" fontAlgn="b"/>
                      <a:r>
                        <a:rPr lang="en-AU" sz="1000" b="0" i="0" u="none" strike="noStrike">
                          <a:solidFill>
                            <a:srgbClr val="000000"/>
                          </a:solidFill>
                          <a:effectLst/>
                          <a:latin typeface="+mj-lt"/>
                        </a:rPr>
                        <a:t>72</a:t>
                      </a:r>
                    </a:p>
                  </a:txBody>
                  <a:tcPr marL="6350" marR="6350" marT="6350" marB="0" anchor="ctr"/>
                </a:tc>
                <a:tc>
                  <a:txBody>
                    <a:bodyPr/>
                    <a:lstStyle/>
                    <a:p>
                      <a:pPr algn="ctr" fontAlgn="b"/>
                      <a:r>
                        <a:rPr lang="en-AU" sz="1000" b="0" i="0" u="none" strike="noStrike">
                          <a:solidFill>
                            <a:srgbClr val="000000"/>
                          </a:solidFill>
                          <a:effectLst/>
                          <a:latin typeface="+mj-lt"/>
                        </a:rPr>
                        <a:t>74</a:t>
                      </a:r>
                    </a:p>
                  </a:txBody>
                  <a:tcPr marL="6350" marR="6350" marT="6350" marB="0" anchor="ctr"/>
                </a:tc>
                <a:extLst>
                  <a:ext uri="{0D108BD9-81ED-4DB2-BD59-A6C34878D82A}">
                    <a16:rowId xmlns:a16="http://schemas.microsoft.com/office/drawing/2014/main" val="2696572824"/>
                  </a:ext>
                </a:extLst>
              </a:tr>
              <a:tr h="264216">
                <a:tc>
                  <a:txBody>
                    <a:bodyPr/>
                    <a:lstStyle/>
                    <a:p>
                      <a:pPr algn="ctr" fontAlgn="b"/>
                      <a:r>
                        <a:rPr lang="en-AU" sz="1000" b="0" i="0" u="none" strike="noStrike">
                          <a:solidFill>
                            <a:srgbClr val="000000"/>
                          </a:solidFill>
                          <a:effectLst/>
                          <a:latin typeface="+mj-lt"/>
                        </a:rPr>
                        <a:t>72</a:t>
                      </a:r>
                    </a:p>
                  </a:txBody>
                  <a:tcPr marL="6350" marR="6350" marT="6350" marB="0" anchor="ctr"/>
                </a:tc>
                <a:tc>
                  <a:txBody>
                    <a:bodyPr/>
                    <a:lstStyle/>
                    <a:p>
                      <a:pPr algn="ctr" fontAlgn="b"/>
                      <a:r>
                        <a:rPr lang="en-AU" sz="1000" b="0" i="0" u="none" strike="noStrike">
                          <a:solidFill>
                            <a:srgbClr val="000000"/>
                          </a:solidFill>
                          <a:effectLst/>
                          <a:latin typeface="+mj-lt"/>
                        </a:rPr>
                        <a:t>71</a:t>
                      </a:r>
                    </a:p>
                  </a:txBody>
                  <a:tcPr marL="6350" marR="6350" marT="6350" marB="0" anchor="ctr"/>
                </a:tc>
                <a:extLst>
                  <a:ext uri="{0D108BD9-81ED-4DB2-BD59-A6C34878D82A}">
                    <a16:rowId xmlns:a16="http://schemas.microsoft.com/office/drawing/2014/main" val="202003997"/>
                  </a:ext>
                </a:extLst>
              </a:tr>
              <a:tr h="264216">
                <a:tc>
                  <a:txBody>
                    <a:bodyPr/>
                    <a:lstStyle/>
                    <a:p>
                      <a:pPr algn="ctr" fontAlgn="b"/>
                      <a:r>
                        <a:rPr lang="en-AU" sz="1000" b="0" i="0" u="none" strike="noStrike">
                          <a:solidFill>
                            <a:srgbClr val="000000"/>
                          </a:solidFill>
                          <a:effectLst/>
                          <a:latin typeface="+mj-lt"/>
                        </a:rPr>
                        <a:t>71</a:t>
                      </a:r>
                    </a:p>
                  </a:txBody>
                  <a:tcPr marL="6350" marR="6350" marT="6350" marB="0" anchor="ctr"/>
                </a:tc>
                <a:tc>
                  <a:txBody>
                    <a:bodyPr/>
                    <a:lstStyle/>
                    <a:p>
                      <a:pPr algn="ctr" fontAlgn="b"/>
                      <a:r>
                        <a:rPr lang="en-AU" sz="1000" b="0" i="0" u="none" strike="noStrike">
                          <a:solidFill>
                            <a:srgbClr val="000000"/>
                          </a:solidFill>
                          <a:effectLst/>
                          <a:latin typeface="+mj-lt"/>
                        </a:rPr>
                        <a:t>71</a:t>
                      </a:r>
                    </a:p>
                  </a:txBody>
                  <a:tcPr marL="6350" marR="6350" marT="6350" marB="0" anchor="ctr"/>
                </a:tc>
                <a:extLst>
                  <a:ext uri="{0D108BD9-81ED-4DB2-BD59-A6C34878D82A}">
                    <a16:rowId xmlns:a16="http://schemas.microsoft.com/office/drawing/2014/main" val="2351589896"/>
                  </a:ext>
                </a:extLst>
              </a:tr>
              <a:tr h="264216">
                <a:tc>
                  <a:txBody>
                    <a:bodyPr/>
                    <a:lstStyle/>
                    <a:p>
                      <a:pPr algn="ctr" fontAlgn="b"/>
                      <a:r>
                        <a:rPr lang="en-AU" sz="1000" b="0" i="0" u="none" strike="noStrike">
                          <a:solidFill>
                            <a:srgbClr val="000000"/>
                          </a:solidFill>
                          <a:effectLst/>
                          <a:latin typeface="+mj-lt"/>
                        </a:rPr>
                        <a:t>67</a:t>
                      </a:r>
                    </a:p>
                  </a:txBody>
                  <a:tcPr marL="6350" marR="6350" marT="6350" marB="0" anchor="ctr"/>
                </a:tc>
                <a:tc>
                  <a:txBody>
                    <a:bodyPr/>
                    <a:lstStyle/>
                    <a:p>
                      <a:pPr algn="ctr" fontAlgn="b"/>
                      <a:r>
                        <a:rPr lang="en-AU" sz="1000" b="0" i="0" u="none" strike="noStrike">
                          <a:solidFill>
                            <a:srgbClr val="000000"/>
                          </a:solidFill>
                          <a:effectLst/>
                          <a:latin typeface="+mj-lt"/>
                        </a:rPr>
                        <a:t>65</a:t>
                      </a:r>
                    </a:p>
                  </a:txBody>
                  <a:tcPr marL="6350" marR="6350" marT="6350" marB="0" anchor="ctr"/>
                </a:tc>
                <a:extLst>
                  <a:ext uri="{0D108BD9-81ED-4DB2-BD59-A6C34878D82A}">
                    <a16:rowId xmlns:a16="http://schemas.microsoft.com/office/drawing/2014/main" val="2374573456"/>
                  </a:ext>
                </a:extLst>
              </a:tr>
              <a:tr h="264216">
                <a:tc>
                  <a:txBody>
                    <a:bodyPr/>
                    <a:lstStyle/>
                    <a:p>
                      <a:pPr algn="ctr" fontAlgn="b"/>
                      <a:r>
                        <a:rPr lang="en-AU" sz="1000" b="0" i="0" u="none" strike="noStrike">
                          <a:solidFill>
                            <a:srgbClr val="000000"/>
                          </a:solidFill>
                          <a:effectLst/>
                          <a:latin typeface="+mj-lt"/>
                        </a:rPr>
                        <a:t>67</a:t>
                      </a:r>
                    </a:p>
                  </a:txBody>
                  <a:tcPr marL="6350" marR="6350" marT="6350" marB="0" anchor="ctr"/>
                </a:tc>
                <a:tc>
                  <a:txBody>
                    <a:bodyPr/>
                    <a:lstStyle/>
                    <a:p>
                      <a:pPr algn="ctr" fontAlgn="b"/>
                      <a:r>
                        <a:rPr lang="en-AU" sz="1000" b="0" i="0" u="none" strike="noStrike">
                          <a:solidFill>
                            <a:srgbClr val="000000"/>
                          </a:solidFill>
                          <a:effectLst/>
                          <a:latin typeface="+mj-lt"/>
                        </a:rPr>
                        <a:t>66</a:t>
                      </a:r>
                    </a:p>
                  </a:txBody>
                  <a:tcPr marL="6350" marR="6350" marT="6350" marB="0" anchor="ctr"/>
                </a:tc>
                <a:extLst>
                  <a:ext uri="{0D108BD9-81ED-4DB2-BD59-A6C34878D82A}">
                    <a16:rowId xmlns:a16="http://schemas.microsoft.com/office/drawing/2014/main" val="1136293377"/>
                  </a:ext>
                </a:extLst>
              </a:tr>
              <a:tr h="264216">
                <a:tc>
                  <a:txBody>
                    <a:bodyPr/>
                    <a:lstStyle/>
                    <a:p>
                      <a:pPr algn="ctr" fontAlgn="b"/>
                      <a:r>
                        <a:rPr lang="en-AU" sz="1000" b="0" i="0" u="none" strike="noStrike">
                          <a:solidFill>
                            <a:srgbClr val="000000"/>
                          </a:solidFill>
                          <a:effectLst/>
                          <a:latin typeface="+mj-lt"/>
                        </a:rPr>
                        <a:t>61</a:t>
                      </a:r>
                    </a:p>
                  </a:txBody>
                  <a:tcPr marL="6350" marR="6350" marT="6350" marB="0" anchor="ctr"/>
                </a:tc>
                <a:tc>
                  <a:txBody>
                    <a:bodyPr/>
                    <a:lstStyle/>
                    <a:p>
                      <a:pPr algn="ctr" fontAlgn="b"/>
                      <a:r>
                        <a:rPr lang="en-AU" sz="1000" b="0" i="0" u="none" strike="noStrike">
                          <a:solidFill>
                            <a:srgbClr val="000000"/>
                          </a:solidFill>
                          <a:effectLst/>
                          <a:latin typeface="+mj-lt"/>
                        </a:rPr>
                        <a:t>52</a:t>
                      </a:r>
                    </a:p>
                  </a:txBody>
                  <a:tcPr marL="6350" marR="6350" marT="6350" marB="0" anchor="ctr"/>
                </a:tc>
                <a:extLst>
                  <a:ext uri="{0D108BD9-81ED-4DB2-BD59-A6C34878D82A}">
                    <a16:rowId xmlns:a16="http://schemas.microsoft.com/office/drawing/2014/main" val="3272197608"/>
                  </a:ext>
                </a:extLst>
              </a:tr>
              <a:tr h="264216">
                <a:tc>
                  <a:txBody>
                    <a:bodyPr/>
                    <a:lstStyle/>
                    <a:p>
                      <a:pPr algn="ctr" fontAlgn="b"/>
                      <a:r>
                        <a:rPr lang="en-AU" sz="1000" b="0" i="0" u="none" strike="noStrike">
                          <a:solidFill>
                            <a:srgbClr val="000000"/>
                          </a:solidFill>
                          <a:effectLst/>
                          <a:latin typeface="+mj-lt"/>
                        </a:rPr>
                        <a:t>60</a:t>
                      </a:r>
                    </a:p>
                  </a:txBody>
                  <a:tcPr marL="6350" marR="6350" marT="6350" marB="0" anchor="ctr"/>
                </a:tc>
                <a:tc>
                  <a:txBody>
                    <a:bodyPr/>
                    <a:lstStyle/>
                    <a:p>
                      <a:pPr algn="ctr" fontAlgn="b"/>
                      <a:r>
                        <a:rPr lang="en-AU" sz="1000" b="0" i="0" u="none" strike="noStrike">
                          <a:solidFill>
                            <a:srgbClr val="000000"/>
                          </a:solidFill>
                          <a:effectLst/>
                          <a:latin typeface="+mj-lt"/>
                        </a:rPr>
                        <a:t>58</a:t>
                      </a:r>
                    </a:p>
                  </a:txBody>
                  <a:tcPr marL="6350" marR="6350" marT="6350" marB="0" anchor="ctr"/>
                </a:tc>
                <a:extLst>
                  <a:ext uri="{0D108BD9-81ED-4DB2-BD59-A6C34878D82A}">
                    <a16:rowId xmlns:a16="http://schemas.microsoft.com/office/drawing/2014/main" val="1551290759"/>
                  </a:ext>
                </a:extLst>
              </a:tr>
            </a:tbl>
          </a:graphicData>
        </a:graphic>
      </p:graphicFrame>
      <p:sp>
        <p:nvSpPr>
          <p:cNvPr id="9" name="TextBox 8">
            <a:extLst>
              <a:ext uri="{FF2B5EF4-FFF2-40B4-BE49-F238E27FC236}">
                <a16:creationId xmlns:a16="http://schemas.microsoft.com/office/drawing/2014/main" id="{9F751431-C416-4CD9-A6BA-FDF81A0642F4}"/>
              </a:ext>
            </a:extLst>
          </p:cNvPr>
          <p:cNvSpPr txBox="1"/>
          <p:nvPr/>
        </p:nvSpPr>
        <p:spPr>
          <a:xfrm>
            <a:off x="9797330" y="1332037"/>
            <a:ext cx="1357433" cy="246221"/>
          </a:xfrm>
          <a:prstGeom prst="rect">
            <a:avLst/>
          </a:prstGeom>
          <a:noFill/>
        </p:spPr>
        <p:txBody>
          <a:bodyPr wrap="square">
            <a:spAutoFit/>
          </a:bodyPr>
          <a:lstStyle/>
          <a:p>
            <a:pPr marL="0" marR="0" lvl="0" indent="0" algn="ctr" defTabSz="864009"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err="1">
                <a:ln>
                  <a:noFill/>
                </a:ln>
                <a:solidFill>
                  <a:srgbClr val="16093E"/>
                </a:solidFill>
                <a:effectLst/>
                <a:uLnTx/>
                <a:uFillTx/>
                <a:latin typeface="Avenir Next LT Pro" panose="020B0504020202020204" pitchFamily="34" charset="0"/>
                <a:ea typeface="+mn-ea"/>
                <a:cs typeface="+mn-cs"/>
              </a:rPr>
              <a:t>NETT</a:t>
            </a:r>
            <a:r>
              <a:rPr kumimoji="0" lang="en-US" sz="1000" b="1"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rPr>
              <a:t> Agree (%)</a:t>
            </a:r>
            <a:endParaRPr kumimoji="0" lang="en-AU" sz="1000" b="1"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endParaRPr>
          </a:p>
        </p:txBody>
      </p:sp>
      <p:sp>
        <p:nvSpPr>
          <p:cNvPr id="12" name="Isosceles Triangle 11">
            <a:extLst>
              <a:ext uri="{FF2B5EF4-FFF2-40B4-BE49-F238E27FC236}">
                <a16:creationId xmlns:a16="http://schemas.microsoft.com/office/drawing/2014/main" id="{5E5CC826-2A1A-46B6-B7F7-A3BF90570023}"/>
              </a:ext>
            </a:extLst>
          </p:cNvPr>
          <p:cNvSpPr/>
          <p:nvPr/>
        </p:nvSpPr>
        <p:spPr>
          <a:xfrm>
            <a:off x="10286808" y="2652818"/>
            <a:ext cx="108000" cy="108000"/>
          </a:xfrm>
          <a:prstGeom prst="triangle">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3" name="Isosceles Triangle 12">
            <a:extLst>
              <a:ext uri="{FF2B5EF4-FFF2-40B4-BE49-F238E27FC236}">
                <a16:creationId xmlns:a16="http://schemas.microsoft.com/office/drawing/2014/main" id="{9C1DFF87-472B-40C8-9A1A-ACECCEDD8592}"/>
              </a:ext>
            </a:extLst>
          </p:cNvPr>
          <p:cNvSpPr/>
          <p:nvPr/>
        </p:nvSpPr>
        <p:spPr>
          <a:xfrm>
            <a:off x="10294653" y="2906831"/>
            <a:ext cx="108000" cy="108000"/>
          </a:xfrm>
          <a:prstGeom prst="triangle">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Isosceles Triangle 13">
            <a:extLst>
              <a:ext uri="{FF2B5EF4-FFF2-40B4-BE49-F238E27FC236}">
                <a16:creationId xmlns:a16="http://schemas.microsoft.com/office/drawing/2014/main" id="{E6F35043-0E7C-4156-AE61-FBD72BADA9C6}"/>
              </a:ext>
            </a:extLst>
          </p:cNvPr>
          <p:cNvSpPr/>
          <p:nvPr/>
        </p:nvSpPr>
        <p:spPr>
          <a:xfrm>
            <a:off x="10275411" y="3708328"/>
            <a:ext cx="108000" cy="108000"/>
          </a:xfrm>
          <a:prstGeom prst="triangle">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 name="Isosceles Triangle 14">
            <a:extLst>
              <a:ext uri="{FF2B5EF4-FFF2-40B4-BE49-F238E27FC236}">
                <a16:creationId xmlns:a16="http://schemas.microsoft.com/office/drawing/2014/main" id="{1F85CE6E-0667-4BA8-8848-66D2AC61D895}"/>
              </a:ext>
            </a:extLst>
          </p:cNvPr>
          <p:cNvSpPr/>
          <p:nvPr/>
        </p:nvSpPr>
        <p:spPr>
          <a:xfrm>
            <a:off x="10275411" y="5282060"/>
            <a:ext cx="108000" cy="108000"/>
          </a:xfrm>
          <a:prstGeom prst="triangle">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19796326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FF1F54E-2569-4F8A-98E3-C95786201727}"/>
              </a:ext>
            </a:extLst>
          </p:cNvPr>
          <p:cNvSpPr>
            <a:spLocks noGrp="1"/>
          </p:cNvSpPr>
          <p:nvPr>
            <p:ph type="title"/>
          </p:nvPr>
        </p:nvSpPr>
        <p:spPr>
          <a:xfrm>
            <a:off x="717649" y="211668"/>
            <a:ext cx="10080000" cy="575802"/>
          </a:xfrm>
        </p:spPr>
        <p:txBody>
          <a:bodyPr/>
          <a:lstStyle/>
          <a:p>
            <a:r>
              <a:rPr lang="en-US" sz="3200"/>
              <a:t>Willingness to pay for higher ESG performance</a:t>
            </a:r>
            <a:r>
              <a:rPr lang="en-US" sz="3200">
                <a:solidFill>
                  <a:srgbClr val="C81783"/>
                </a:solidFill>
              </a:rPr>
              <a:t>. </a:t>
            </a:r>
            <a:endParaRPr lang="en-GB" sz="3200">
              <a:solidFill>
                <a:srgbClr val="C81783"/>
              </a:solidFill>
            </a:endParaRPr>
          </a:p>
        </p:txBody>
      </p:sp>
      <p:sp>
        <p:nvSpPr>
          <p:cNvPr id="2" name="Slide Number Placeholder 1">
            <a:extLst>
              <a:ext uri="{FF2B5EF4-FFF2-40B4-BE49-F238E27FC236}">
                <a16:creationId xmlns:a16="http://schemas.microsoft.com/office/drawing/2014/main" id="{A9B22992-2001-4744-8EA9-84758625308A}"/>
              </a:ext>
            </a:extLst>
          </p:cNvPr>
          <p:cNvSpPr>
            <a:spLocks noGrp="1"/>
          </p:cNvSpPr>
          <p:nvPr>
            <p:ph type="sldNum" sz="quarter" idx="10"/>
          </p:nvPr>
        </p:nvSpPr>
        <p:spPr/>
        <p:txBody>
          <a:bodyPr/>
          <a:lstStyle/>
          <a:p>
            <a:pPr marL="0" marR="0" lvl="0" indent="0" algn="r" defTabSz="981700" rtl="0" eaLnBrk="1" fontAlgn="auto" latinLnBrk="0" hangingPunct="1">
              <a:lnSpc>
                <a:spcPct val="100000"/>
              </a:lnSpc>
              <a:spcBef>
                <a:spcPts val="0"/>
              </a:spcBef>
              <a:spcAft>
                <a:spcPts val="0"/>
              </a:spcAft>
              <a:buClrTx/>
              <a:buSzTx/>
              <a:buFontTx/>
              <a:buNone/>
              <a:tabLst/>
              <a:defRPr/>
            </a:pPr>
            <a:fld id="{BDF47034-4E95-F145-8655-D9B3093EB1CC}" type="slidenum">
              <a:rPr kumimoji="0" lang="en-US" sz="800" b="0" i="0" u="none" strike="noStrike" kern="1200" cap="none" spc="0" normalizeH="0" baseline="0" noProof="0" smtClean="0">
                <a:ln>
                  <a:noFill/>
                </a:ln>
                <a:solidFill>
                  <a:srgbClr val="C81783"/>
                </a:solidFill>
                <a:effectLst/>
                <a:uLnTx/>
                <a:uFillTx/>
                <a:latin typeface="Avenir Next LT Pro" panose="020B0504020202020204" pitchFamily="34" charset="0"/>
                <a:ea typeface="+mn-ea"/>
                <a:cs typeface="+mn-cs"/>
              </a:rPr>
              <a:pPr marL="0" marR="0" lvl="0" indent="0" algn="r" defTabSz="981700" rtl="0" eaLnBrk="1" fontAlgn="auto" latinLnBrk="0" hangingPunct="1">
                <a:lnSpc>
                  <a:spcPct val="100000"/>
                </a:lnSpc>
                <a:spcBef>
                  <a:spcPts val="0"/>
                </a:spcBef>
                <a:spcAft>
                  <a:spcPts val="0"/>
                </a:spcAft>
                <a:buClrTx/>
                <a:buSzTx/>
                <a:buFontTx/>
                <a:buNone/>
                <a:tabLst/>
                <a:defRPr/>
              </a:pPr>
              <a:t>12</a:t>
            </a:fld>
            <a:endParaRPr kumimoji="0" lang="en-US" sz="800" b="0" i="0" u="none" strike="noStrike" kern="1200" cap="none" spc="0" normalizeH="0" baseline="0" noProof="0">
              <a:ln>
                <a:noFill/>
              </a:ln>
              <a:solidFill>
                <a:srgbClr val="C81783"/>
              </a:solidFill>
              <a:effectLst/>
              <a:uLnTx/>
              <a:uFillTx/>
              <a:latin typeface="Avenir Next LT Pro" panose="020B0504020202020204" pitchFamily="34" charset="0"/>
              <a:ea typeface="+mn-ea"/>
              <a:cs typeface="+mn-cs"/>
            </a:endParaRPr>
          </a:p>
        </p:txBody>
      </p:sp>
      <p:sp>
        <p:nvSpPr>
          <p:cNvPr id="22" name="Rectangle 21">
            <a:extLst>
              <a:ext uri="{FF2B5EF4-FFF2-40B4-BE49-F238E27FC236}">
                <a16:creationId xmlns:a16="http://schemas.microsoft.com/office/drawing/2014/main" id="{470CB0AE-A4AB-4A6B-9242-358F7A96F157}"/>
              </a:ext>
            </a:extLst>
          </p:cNvPr>
          <p:cNvSpPr/>
          <p:nvPr/>
        </p:nvSpPr>
        <p:spPr>
          <a:xfrm>
            <a:off x="662987" y="642934"/>
            <a:ext cx="10189324" cy="646331"/>
          </a:xfrm>
          <a:prstGeom prst="rect">
            <a:avLst/>
          </a:prstGeom>
        </p:spPr>
        <p:txBody>
          <a:bodyPr wrap="square">
            <a:spAutoFit/>
          </a:bodyPr>
          <a:lstStyle/>
          <a:p>
            <a:pPr>
              <a:spcBef>
                <a:spcPts val="600"/>
              </a:spcBef>
              <a:spcAft>
                <a:spcPts val="600"/>
              </a:spcAft>
              <a:defRPr/>
            </a:pPr>
            <a:r>
              <a:rPr lang="en-AU" sz="1200">
                <a:latin typeface="Avenir Next LT Pro" panose="020B0504020202020204" pitchFamily="34" charset="0"/>
              </a:rPr>
              <a:t>Willingness to pay for ESG performance for a range of different products and services was quite limited, and significantly lower in France compared to other countries in the survey. One in five said they would be willing to pay much more for food (21%) and less than one in five said they would be willing to pay more for cars or vehicles (17%) if they knew the provider was doing the right thing in terms of ESG issues.</a:t>
            </a:r>
            <a:endParaRPr kumimoji="0" lang="en-AU" sz="1200" b="0"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endParaRPr>
          </a:p>
        </p:txBody>
      </p:sp>
      <p:graphicFrame>
        <p:nvGraphicFramePr>
          <p:cNvPr id="17" name="Chart 16">
            <a:extLst>
              <a:ext uri="{FF2B5EF4-FFF2-40B4-BE49-F238E27FC236}">
                <a16:creationId xmlns:a16="http://schemas.microsoft.com/office/drawing/2014/main" id="{2BA40288-9D04-4C36-BFE4-D9BD16F8B949}"/>
              </a:ext>
            </a:extLst>
          </p:cNvPr>
          <p:cNvGraphicFramePr/>
          <p:nvPr>
            <p:extLst>
              <p:ext uri="{D42A27DB-BD31-4B8C-83A1-F6EECF244321}">
                <p14:modId xmlns:p14="http://schemas.microsoft.com/office/powerpoint/2010/main" val="3418206356"/>
              </p:ext>
            </p:extLst>
          </p:nvPr>
        </p:nvGraphicFramePr>
        <p:xfrm>
          <a:off x="665582" y="1380646"/>
          <a:ext cx="9360724" cy="478301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0" name="Table 19">
            <a:extLst>
              <a:ext uri="{FF2B5EF4-FFF2-40B4-BE49-F238E27FC236}">
                <a16:creationId xmlns:a16="http://schemas.microsoft.com/office/drawing/2014/main" id="{9286AA5B-2C73-4CF1-B4D5-6641CF1A3853}"/>
              </a:ext>
            </a:extLst>
          </p:cNvPr>
          <p:cNvGraphicFramePr>
            <a:graphicFrameLocks noGrp="1"/>
          </p:cNvGraphicFramePr>
          <p:nvPr>
            <p:extLst>
              <p:ext uri="{D42A27DB-BD31-4B8C-83A1-F6EECF244321}">
                <p14:modId xmlns:p14="http://schemas.microsoft.com/office/powerpoint/2010/main" val="1332635349"/>
              </p:ext>
            </p:extLst>
          </p:nvPr>
        </p:nvGraphicFramePr>
        <p:xfrm>
          <a:off x="9124929" y="1571356"/>
          <a:ext cx="1419244" cy="3982560"/>
        </p:xfrm>
        <a:graphic>
          <a:graphicData uri="http://schemas.openxmlformats.org/drawingml/2006/table">
            <a:tbl>
              <a:tblPr>
                <a:tableStyleId>{0660B408-B3CF-4A94-85FC-2B1E0A45F4A2}</a:tableStyleId>
              </a:tblPr>
              <a:tblGrid>
                <a:gridCol w="709622">
                  <a:extLst>
                    <a:ext uri="{9D8B030D-6E8A-4147-A177-3AD203B41FA5}">
                      <a16:colId xmlns:a16="http://schemas.microsoft.com/office/drawing/2014/main" val="559557016"/>
                    </a:ext>
                  </a:extLst>
                </a:gridCol>
                <a:gridCol w="709622">
                  <a:extLst>
                    <a:ext uri="{9D8B030D-6E8A-4147-A177-3AD203B41FA5}">
                      <a16:colId xmlns:a16="http://schemas.microsoft.com/office/drawing/2014/main" val="3089590008"/>
                    </a:ext>
                  </a:extLst>
                </a:gridCol>
              </a:tblGrid>
              <a:tr h="398256">
                <a:tc>
                  <a:txBody>
                    <a:bodyPr/>
                    <a:lstStyle/>
                    <a:p>
                      <a:pPr algn="ctr" fontAlgn="b"/>
                      <a:r>
                        <a:rPr lang="en-US" sz="1100" b="1" i="0" u="none" strike="noStrike">
                          <a:solidFill>
                            <a:schemeClr val="tx1"/>
                          </a:solidFill>
                          <a:effectLst/>
                          <a:latin typeface="Avenir Next LT Pro" panose="020B0504020202020204" pitchFamily="34" charset="0"/>
                        </a:rPr>
                        <a:t>France</a:t>
                      </a:r>
                      <a:endParaRPr lang="en-AU" sz="1100" b="1" i="0" u="none" strike="noStrike">
                        <a:solidFill>
                          <a:schemeClr val="tx1"/>
                        </a:solidFill>
                        <a:effectLst/>
                        <a:latin typeface="Avenir Next LT Pro" panose="020B0504020202020204" pitchFamily="34" charset="0"/>
                      </a:endParaRPr>
                    </a:p>
                  </a:txBody>
                  <a:tcPr marL="9214" marR="9214" marT="9214" marB="0" anchor="ctr">
                    <a:noFill/>
                  </a:tcPr>
                </a:tc>
                <a:tc>
                  <a:txBody>
                    <a:bodyPr/>
                    <a:lstStyle/>
                    <a:p>
                      <a:pPr algn="ctr" fontAlgn="b"/>
                      <a:r>
                        <a:rPr lang="en-US" sz="1100" b="1" i="0" u="none" strike="noStrike">
                          <a:solidFill>
                            <a:schemeClr val="tx1"/>
                          </a:solidFill>
                          <a:effectLst/>
                          <a:latin typeface="Avenir Next LT Pro" panose="020B0504020202020204" pitchFamily="34" charset="0"/>
                        </a:rPr>
                        <a:t>Global</a:t>
                      </a:r>
                      <a:endParaRPr lang="en-AU" sz="1100" b="1" i="0" u="none" strike="noStrike">
                        <a:solidFill>
                          <a:schemeClr val="tx1"/>
                        </a:solidFill>
                        <a:effectLst/>
                        <a:latin typeface="Avenir Next LT Pro" panose="020B0504020202020204" pitchFamily="34" charset="0"/>
                      </a:endParaRPr>
                    </a:p>
                  </a:txBody>
                  <a:tcPr marL="9214" marR="9214" marT="9214" marB="0" anchor="ctr">
                    <a:noFill/>
                  </a:tcPr>
                </a:tc>
                <a:extLst>
                  <a:ext uri="{0D108BD9-81ED-4DB2-BD59-A6C34878D82A}">
                    <a16:rowId xmlns:a16="http://schemas.microsoft.com/office/drawing/2014/main" val="2370492944"/>
                  </a:ext>
                </a:extLst>
              </a:tr>
              <a:tr h="398256">
                <a:tc>
                  <a:txBody>
                    <a:bodyPr/>
                    <a:lstStyle/>
                    <a:p>
                      <a:pPr algn="ctr" fontAlgn="b"/>
                      <a:r>
                        <a:rPr lang="en-AU" sz="1000" b="0" i="0" u="none" strike="noStrike">
                          <a:solidFill>
                            <a:srgbClr val="000000"/>
                          </a:solidFill>
                          <a:effectLst/>
                          <a:latin typeface="+mj-lt"/>
                        </a:rPr>
                        <a:t>21</a:t>
                      </a:r>
                    </a:p>
                  </a:txBody>
                  <a:tcPr marL="6350" marR="6350" marT="6350" marB="0" anchor="ctr">
                    <a:noFill/>
                  </a:tcPr>
                </a:tc>
                <a:tc>
                  <a:txBody>
                    <a:bodyPr/>
                    <a:lstStyle/>
                    <a:p>
                      <a:pPr algn="ctr" fontAlgn="b"/>
                      <a:r>
                        <a:rPr lang="en-AU" sz="1000" b="0" i="0" u="none" strike="noStrike">
                          <a:solidFill>
                            <a:srgbClr val="000000"/>
                          </a:solidFill>
                          <a:effectLst/>
                          <a:latin typeface="+mj-lt"/>
                        </a:rPr>
                        <a:t>31</a:t>
                      </a:r>
                    </a:p>
                  </a:txBody>
                  <a:tcPr marL="6350" marR="6350" marT="6350" marB="0" anchor="ctr">
                    <a:noFill/>
                  </a:tcPr>
                </a:tc>
                <a:extLst>
                  <a:ext uri="{0D108BD9-81ED-4DB2-BD59-A6C34878D82A}">
                    <a16:rowId xmlns:a16="http://schemas.microsoft.com/office/drawing/2014/main" val="2978507386"/>
                  </a:ext>
                </a:extLst>
              </a:tr>
              <a:tr h="398256">
                <a:tc>
                  <a:txBody>
                    <a:bodyPr/>
                    <a:lstStyle/>
                    <a:p>
                      <a:pPr algn="ctr" fontAlgn="b"/>
                      <a:r>
                        <a:rPr lang="en-AU" sz="1000" b="0" i="0" u="none" strike="noStrike">
                          <a:solidFill>
                            <a:srgbClr val="000000"/>
                          </a:solidFill>
                          <a:effectLst/>
                          <a:latin typeface="+mj-lt"/>
                        </a:rPr>
                        <a:t>17</a:t>
                      </a:r>
                    </a:p>
                  </a:txBody>
                  <a:tcPr marL="6350" marR="6350" marT="6350" marB="0" anchor="ctr">
                    <a:noFill/>
                  </a:tcPr>
                </a:tc>
                <a:tc>
                  <a:txBody>
                    <a:bodyPr/>
                    <a:lstStyle/>
                    <a:p>
                      <a:pPr algn="ctr" fontAlgn="b"/>
                      <a:r>
                        <a:rPr lang="en-AU" sz="1000" b="0" i="0" u="none" strike="noStrike">
                          <a:solidFill>
                            <a:srgbClr val="000000"/>
                          </a:solidFill>
                          <a:effectLst/>
                          <a:latin typeface="+mj-lt"/>
                        </a:rPr>
                        <a:t>25</a:t>
                      </a:r>
                    </a:p>
                  </a:txBody>
                  <a:tcPr marL="6350" marR="6350" marT="6350" marB="0" anchor="ctr">
                    <a:noFill/>
                  </a:tcPr>
                </a:tc>
                <a:extLst>
                  <a:ext uri="{0D108BD9-81ED-4DB2-BD59-A6C34878D82A}">
                    <a16:rowId xmlns:a16="http://schemas.microsoft.com/office/drawing/2014/main" val="1584084882"/>
                  </a:ext>
                </a:extLst>
              </a:tr>
              <a:tr h="398256">
                <a:tc>
                  <a:txBody>
                    <a:bodyPr/>
                    <a:lstStyle/>
                    <a:p>
                      <a:pPr algn="ctr" fontAlgn="b"/>
                      <a:r>
                        <a:rPr lang="en-AU" sz="1000" b="0" i="0" u="none" strike="noStrike">
                          <a:solidFill>
                            <a:srgbClr val="000000"/>
                          </a:solidFill>
                          <a:effectLst/>
                          <a:latin typeface="+mj-lt"/>
                        </a:rPr>
                        <a:t>16</a:t>
                      </a:r>
                    </a:p>
                  </a:txBody>
                  <a:tcPr marL="6350" marR="6350" marT="6350" marB="0" anchor="ctr">
                    <a:noFill/>
                  </a:tcPr>
                </a:tc>
                <a:tc>
                  <a:txBody>
                    <a:bodyPr/>
                    <a:lstStyle/>
                    <a:p>
                      <a:pPr algn="ctr" fontAlgn="b"/>
                      <a:r>
                        <a:rPr lang="en-AU" sz="1000" b="0" i="0" u="none" strike="noStrike">
                          <a:solidFill>
                            <a:srgbClr val="000000"/>
                          </a:solidFill>
                          <a:effectLst/>
                          <a:latin typeface="+mj-lt"/>
                        </a:rPr>
                        <a:t>25</a:t>
                      </a:r>
                    </a:p>
                  </a:txBody>
                  <a:tcPr marL="6350" marR="6350" marT="6350" marB="0" anchor="ctr">
                    <a:noFill/>
                  </a:tcPr>
                </a:tc>
                <a:extLst>
                  <a:ext uri="{0D108BD9-81ED-4DB2-BD59-A6C34878D82A}">
                    <a16:rowId xmlns:a16="http://schemas.microsoft.com/office/drawing/2014/main" val="470155207"/>
                  </a:ext>
                </a:extLst>
              </a:tr>
              <a:tr h="398256">
                <a:tc>
                  <a:txBody>
                    <a:bodyPr/>
                    <a:lstStyle/>
                    <a:p>
                      <a:pPr algn="ctr" fontAlgn="b"/>
                      <a:r>
                        <a:rPr lang="en-AU" sz="1000" b="0" i="0" u="none" strike="noStrike">
                          <a:solidFill>
                            <a:srgbClr val="000000"/>
                          </a:solidFill>
                          <a:effectLst/>
                          <a:latin typeface="+mj-lt"/>
                        </a:rPr>
                        <a:t>16</a:t>
                      </a:r>
                    </a:p>
                  </a:txBody>
                  <a:tcPr marL="6350" marR="6350" marT="6350" marB="0" anchor="ctr">
                    <a:noFill/>
                  </a:tcPr>
                </a:tc>
                <a:tc>
                  <a:txBody>
                    <a:bodyPr/>
                    <a:lstStyle/>
                    <a:p>
                      <a:pPr algn="ctr" fontAlgn="b"/>
                      <a:r>
                        <a:rPr lang="en-AU" sz="1000" b="0" i="0" u="none" strike="noStrike">
                          <a:solidFill>
                            <a:srgbClr val="000000"/>
                          </a:solidFill>
                          <a:effectLst/>
                          <a:latin typeface="+mj-lt"/>
                        </a:rPr>
                        <a:t>24</a:t>
                      </a:r>
                    </a:p>
                  </a:txBody>
                  <a:tcPr marL="6350" marR="6350" marT="6350" marB="0" anchor="ctr">
                    <a:noFill/>
                  </a:tcPr>
                </a:tc>
                <a:extLst>
                  <a:ext uri="{0D108BD9-81ED-4DB2-BD59-A6C34878D82A}">
                    <a16:rowId xmlns:a16="http://schemas.microsoft.com/office/drawing/2014/main" val="4218162364"/>
                  </a:ext>
                </a:extLst>
              </a:tr>
              <a:tr h="398256">
                <a:tc>
                  <a:txBody>
                    <a:bodyPr/>
                    <a:lstStyle/>
                    <a:p>
                      <a:pPr algn="ctr" fontAlgn="b"/>
                      <a:r>
                        <a:rPr lang="en-AU" sz="1000" b="0" i="0" u="none" strike="noStrike">
                          <a:solidFill>
                            <a:srgbClr val="000000"/>
                          </a:solidFill>
                          <a:effectLst/>
                          <a:latin typeface="+mj-lt"/>
                        </a:rPr>
                        <a:t>16</a:t>
                      </a:r>
                    </a:p>
                  </a:txBody>
                  <a:tcPr marL="6350" marR="6350" marT="6350" marB="0" anchor="ctr">
                    <a:noFill/>
                  </a:tcPr>
                </a:tc>
                <a:tc>
                  <a:txBody>
                    <a:bodyPr/>
                    <a:lstStyle/>
                    <a:p>
                      <a:pPr algn="ctr" fontAlgn="b"/>
                      <a:r>
                        <a:rPr lang="en-AU" sz="1000" b="0" i="0" u="none" strike="noStrike">
                          <a:solidFill>
                            <a:srgbClr val="000000"/>
                          </a:solidFill>
                          <a:effectLst/>
                          <a:latin typeface="+mj-lt"/>
                        </a:rPr>
                        <a:t>26</a:t>
                      </a:r>
                    </a:p>
                  </a:txBody>
                  <a:tcPr marL="6350" marR="6350" marT="6350" marB="0" anchor="ctr">
                    <a:noFill/>
                  </a:tcPr>
                </a:tc>
                <a:extLst>
                  <a:ext uri="{0D108BD9-81ED-4DB2-BD59-A6C34878D82A}">
                    <a16:rowId xmlns:a16="http://schemas.microsoft.com/office/drawing/2014/main" val="4047831821"/>
                  </a:ext>
                </a:extLst>
              </a:tr>
              <a:tr h="398256">
                <a:tc>
                  <a:txBody>
                    <a:bodyPr/>
                    <a:lstStyle/>
                    <a:p>
                      <a:pPr algn="ctr" fontAlgn="b"/>
                      <a:r>
                        <a:rPr lang="en-AU" sz="1000" b="0" i="0" u="none" strike="noStrike">
                          <a:solidFill>
                            <a:srgbClr val="000000"/>
                          </a:solidFill>
                          <a:effectLst/>
                          <a:latin typeface="+mj-lt"/>
                        </a:rPr>
                        <a:t>14</a:t>
                      </a:r>
                    </a:p>
                  </a:txBody>
                  <a:tcPr marL="6350" marR="6350" marT="6350" marB="0" anchor="ctr">
                    <a:noFill/>
                  </a:tcPr>
                </a:tc>
                <a:tc>
                  <a:txBody>
                    <a:bodyPr/>
                    <a:lstStyle/>
                    <a:p>
                      <a:pPr algn="ctr" fontAlgn="b"/>
                      <a:r>
                        <a:rPr lang="en-AU" sz="1000" b="0" i="0" u="none" strike="noStrike">
                          <a:solidFill>
                            <a:srgbClr val="000000"/>
                          </a:solidFill>
                          <a:effectLst/>
                          <a:latin typeface="+mj-lt"/>
                        </a:rPr>
                        <a:t>27</a:t>
                      </a:r>
                    </a:p>
                  </a:txBody>
                  <a:tcPr marL="6350" marR="6350" marT="6350" marB="0" anchor="ctr">
                    <a:noFill/>
                  </a:tcPr>
                </a:tc>
                <a:extLst>
                  <a:ext uri="{0D108BD9-81ED-4DB2-BD59-A6C34878D82A}">
                    <a16:rowId xmlns:a16="http://schemas.microsoft.com/office/drawing/2014/main" val="1655264791"/>
                  </a:ext>
                </a:extLst>
              </a:tr>
              <a:tr h="398256">
                <a:tc>
                  <a:txBody>
                    <a:bodyPr/>
                    <a:lstStyle/>
                    <a:p>
                      <a:pPr algn="ctr" fontAlgn="b"/>
                      <a:r>
                        <a:rPr lang="en-AU" sz="1000" b="0" i="0" u="none" strike="noStrike">
                          <a:solidFill>
                            <a:srgbClr val="000000"/>
                          </a:solidFill>
                          <a:effectLst/>
                          <a:latin typeface="+mj-lt"/>
                        </a:rPr>
                        <a:t>12</a:t>
                      </a:r>
                    </a:p>
                  </a:txBody>
                  <a:tcPr marL="6350" marR="6350" marT="6350" marB="0" anchor="ctr">
                    <a:noFill/>
                  </a:tcPr>
                </a:tc>
                <a:tc>
                  <a:txBody>
                    <a:bodyPr/>
                    <a:lstStyle/>
                    <a:p>
                      <a:pPr algn="ctr" fontAlgn="b"/>
                      <a:r>
                        <a:rPr lang="en-AU" sz="1000" b="0" i="0" u="none" strike="noStrike">
                          <a:solidFill>
                            <a:srgbClr val="000000"/>
                          </a:solidFill>
                          <a:effectLst/>
                          <a:latin typeface="+mj-lt"/>
                        </a:rPr>
                        <a:t>21</a:t>
                      </a:r>
                    </a:p>
                  </a:txBody>
                  <a:tcPr marL="6350" marR="6350" marT="6350" marB="0" anchor="ctr">
                    <a:noFill/>
                  </a:tcPr>
                </a:tc>
                <a:extLst>
                  <a:ext uri="{0D108BD9-81ED-4DB2-BD59-A6C34878D82A}">
                    <a16:rowId xmlns:a16="http://schemas.microsoft.com/office/drawing/2014/main" val="2763026267"/>
                  </a:ext>
                </a:extLst>
              </a:tr>
              <a:tr h="398256">
                <a:tc>
                  <a:txBody>
                    <a:bodyPr/>
                    <a:lstStyle/>
                    <a:p>
                      <a:pPr algn="ctr" fontAlgn="b"/>
                      <a:r>
                        <a:rPr lang="en-AU" sz="1000" b="0" i="0" u="none" strike="noStrike">
                          <a:solidFill>
                            <a:srgbClr val="000000"/>
                          </a:solidFill>
                          <a:effectLst/>
                          <a:latin typeface="+mj-lt"/>
                        </a:rPr>
                        <a:t>12</a:t>
                      </a:r>
                    </a:p>
                  </a:txBody>
                  <a:tcPr marL="6350" marR="6350" marT="6350" marB="0" anchor="ctr">
                    <a:noFill/>
                  </a:tcPr>
                </a:tc>
                <a:tc>
                  <a:txBody>
                    <a:bodyPr/>
                    <a:lstStyle/>
                    <a:p>
                      <a:pPr algn="ctr" fontAlgn="b"/>
                      <a:r>
                        <a:rPr lang="en-AU" sz="1000" b="0" i="0" u="none" strike="noStrike">
                          <a:solidFill>
                            <a:srgbClr val="000000"/>
                          </a:solidFill>
                          <a:effectLst/>
                          <a:latin typeface="+mj-lt"/>
                        </a:rPr>
                        <a:t>20</a:t>
                      </a:r>
                    </a:p>
                  </a:txBody>
                  <a:tcPr marL="6350" marR="6350" marT="6350" marB="0" anchor="ctr">
                    <a:noFill/>
                  </a:tcPr>
                </a:tc>
                <a:extLst>
                  <a:ext uri="{0D108BD9-81ED-4DB2-BD59-A6C34878D82A}">
                    <a16:rowId xmlns:a16="http://schemas.microsoft.com/office/drawing/2014/main" val="1582819792"/>
                  </a:ext>
                </a:extLst>
              </a:tr>
              <a:tr h="398256">
                <a:tc>
                  <a:txBody>
                    <a:bodyPr/>
                    <a:lstStyle/>
                    <a:p>
                      <a:pPr algn="ctr" fontAlgn="b"/>
                      <a:r>
                        <a:rPr lang="en-AU" sz="1000" b="0" i="0" u="none" strike="noStrike">
                          <a:solidFill>
                            <a:srgbClr val="000000"/>
                          </a:solidFill>
                          <a:effectLst/>
                          <a:latin typeface="+mj-lt"/>
                        </a:rPr>
                        <a:t>9</a:t>
                      </a:r>
                    </a:p>
                  </a:txBody>
                  <a:tcPr marL="6350" marR="6350" marT="6350" marB="0" anchor="ctr">
                    <a:noFill/>
                  </a:tcPr>
                </a:tc>
                <a:tc>
                  <a:txBody>
                    <a:bodyPr/>
                    <a:lstStyle/>
                    <a:p>
                      <a:pPr algn="ctr" fontAlgn="b"/>
                      <a:r>
                        <a:rPr lang="en-AU" sz="1000" b="0" i="0" u="none" strike="noStrike">
                          <a:solidFill>
                            <a:srgbClr val="000000"/>
                          </a:solidFill>
                          <a:effectLst/>
                          <a:latin typeface="+mj-lt"/>
                        </a:rPr>
                        <a:t>18</a:t>
                      </a:r>
                    </a:p>
                  </a:txBody>
                  <a:tcPr marL="6350" marR="6350" marT="6350" marB="0" anchor="ctr">
                    <a:noFill/>
                  </a:tcPr>
                </a:tc>
                <a:extLst>
                  <a:ext uri="{0D108BD9-81ED-4DB2-BD59-A6C34878D82A}">
                    <a16:rowId xmlns:a16="http://schemas.microsoft.com/office/drawing/2014/main" val="318223271"/>
                  </a:ext>
                </a:extLst>
              </a:tr>
            </a:tbl>
          </a:graphicData>
        </a:graphic>
      </p:graphicFrame>
      <p:sp>
        <p:nvSpPr>
          <p:cNvPr id="24" name="TextBox 23">
            <a:extLst>
              <a:ext uri="{FF2B5EF4-FFF2-40B4-BE49-F238E27FC236}">
                <a16:creationId xmlns:a16="http://schemas.microsoft.com/office/drawing/2014/main" id="{7E920C5E-C400-4E06-A18D-29D723A79D74}"/>
              </a:ext>
            </a:extLst>
          </p:cNvPr>
          <p:cNvSpPr txBox="1"/>
          <p:nvPr/>
        </p:nvSpPr>
        <p:spPr>
          <a:xfrm>
            <a:off x="8973864" y="1402671"/>
            <a:ext cx="1722271" cy="261610"/>
          </a:xfrm>
          <a:prstGeom prst="rect">
            <a:avLst/>
          </a:prstGeom>
          <a:noFill/>
        </p:spPr>
        <p:txBody>
          <a:bodyPr wrap="square">
            <a:spAutoFit/>
          </a:bodyPr>
          <a:lstStyle/>
          <a:p>
            <a:pPr marL="0" marR="0" lvl="0" indent="0" algn="ctr" defTabSz="864009"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err="1">
                <a:ln>
                  <a:noFill/>
                </a:ln>
                <a:solidFill>
                  <a:srgbClr val="16093E"/>
                </a:solidFill>
                <a:effectLst/>
                <a:uLnTx/>
                <a:uFillTx/>
                <a:latin typeface="Avenir Next LT Pro" panose="020B0504020202020204" pitchFamily="34" charset="0"/>
                <a:ea typeface="+mn-ea"/>
                <a:cs typeface="+mn-cs"/>
              </a:rPr>
              <a:t>NETT</a:t>
            </a:r>
            <a:r>
              <a:rPr kumimoji="0" lang="en-US" sz="1100" b="1"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rPr>
              <a:t> Top 2 Box (%)</a:t>
            </a:r>
            <a:endParaRPr kumimoji="0" lang="en-AU" sz="1100" b="1"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endParaRPr>
          </a:p>
        </p:txBody>
      </p:sp>
      <p:pic>
        <p:nvPicPr>
          <p:cNvPr id="26" name="Graphic 25" descr="Take Off outline">
            <a:extLst>
              <a:ext uri="{FF2B5EF4-FFF2-40B4-BE49-F238E27FC236}">
                <a16:creationId xmlns:a16="http://schemas.microsoft.com/office/drawing/2014/main" id="{8F598ADA-57B7-4F5B-A0AC-3A5DA7F2611A}"/>
              </a:ext>
            </a:extLst>
          </p:cNvPr>
          <p:cNvPicPr>
            <a:picLocks noChangeAspect="1"/>
          </p:cNvPicPr>
          <p:nvPr/>
        </p:nvPicPr>
        <p:blipFill rotWithShape="1">
          <a:blip r:embed="rId4">
            <a:extLst>
              <a:ext uri="{96DAC541-7B7A-43D3-8B79-37D633B846F1}">
                <asvg:svgBlip xmlns:asvg="http://schemas.microsoft.com/office/drawing/2016/SVG/main" r:embed="rId5"/>
              </a:ext>
            </a:extLst>
          </a:blip>
          <a:srcRect b="29126"/>
          <a:stretch/>
        </p:blipFill>
        <p:spPr>
          <a:xfrm>
            <a:off x="1158930" y="4797537"/>
            <a:ext cx="519422" cy="368135"/>
          </a:xfrm>
          <a:prstGeom prst="rect">
            <a:avLst/>
          </a:prstGeom>
        </p:spPr>
      </p:pic>
      <p:pic>
        <p:nvPicPr>
          <p:cNvPr id="28" name="Graphic 27" descr="Loan outline">
            <a:extLst>
              <a:ext uri="{FF2B5EF4-FFF2-40B4-BE49-F238E27FC236}">
                <a16:creationId xmlns:a16="http://schemas.microsoft.com/office/drawing/2014/main" id="{7C3A3C69-F6F9-4975-8D50-52A9B6FED537}"/>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343015" y="5195423"/>
            <a:ext cx="404572" cy="404572"/>
          </a:xfrm>
          <a:prstGeom prst="rect">
            <a:avLst/>
          </a:prstGeom>
        </p:spPr>
      </p:pic>
      <p:pic>
        <p:nvPicPr>
          <p:cNvPr id="29" name="Graphic 28" descr="Car outline">
            <a:extLst>
              <a:ext uri="{FF2B5EF4-FFF2-40B4-BE49-F238E27FC236}">
                <a16:creationId xmlns:a16="http://schemas.microsoft.com/office/drawing/2014/main" id="{5E50E106-8B2A-4819-957B-E209ECBA9E4D}"/>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1198753" y="2382537"/>
            <a:ext cx="384189" cy="384189"/>
          </a:xfrm>
          <a:prstGeom prst="rect">
            <a:avLst/>
          </a:prstGeom>
        </p:spPr>
      </p:pic>
      <p:pic>
        <p:nvPicPr>
          <p:cNvPr id="30" name="Graphic 29" descr="Suit outline">
            <a:extLst>
              <a:ext uri="{FF2B5EF4-FFF2-40B4-BE49-F238E27FC236}">
                <a16:creationId xmlns:a16="http://schemas.microsoft.com/office/drawing/2014/main" id="{6DB8A04E-E804-49A1-BCA6-49FF7C639CC8}"/>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1600663" y="2785357"/>
            <a:ext cx="384189" cy="384189"/>
          </a:xfrm>
          <a:prstGeom prst="rect">
            <a:avLst/>
          </a:prstGeom>
        </p:spPr>
      </p:pic>
      <p:pic>
        <p:nvPicPr>
          <p:cNvPr id="31" name="Graphic 30" descr="Perfume Bottle outline">
            <a:extLst>
              <a:ext uri="{FF2B5EF4-FFF2-40B4-BE49-F238E27FC236}">
                <a16:creationId xmlns:a16="http://schemas.microsoft.com/office/drawing/2014/main" id="{07CA6659-5640-4D2F-9137-7AEBC7E961A5}"/>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483529" y="3188596"/>
            <a:ext cx="353374" cy="353374"/>
          </a:xfrm>
          <a:prstGeom prst="rect">
            <a:avLst/>
          </a:prstGeom>
        </p:spPr>
      </p:pic>
      <p:pic>
        <p:nvPicPr>
          <p:cNvPr id="32" name="Graphic 31" descr="Medicine outline">
            <a:extLst>
              <a:ext uri="{FF2B5EF4-FFF2-40B4-BE49-F238E27FC236}">
                <a16:creationId xmlns:a16="http://schemas.microsoft.com/office/drawing/2014/main" id="{028EF830-4F9E-44F1-B9EB-42CD2FD54CFD}"/>
              </a:ext>
            </a:extLst>
          </p:cNvPr>
          <p:cNvPicPr>
            <a:picLocks noChangeAspect="1"/>
          </p:cNvPicPr>
          <p:nvPr/>
        </p:nvPicPr>
        <p:blipFill>
          <a:blip r:embed="rId14">
            <a:extLst>
              <a:ext uri="{96DAC541-7B7A-43D3-8B79-37D633B846F1}">
                <asvg:svgBlip xmlns:asvg="http://schemas.microsoft.com/office/drawing/2016/SVG/main" r:embed="rId15"/>
              </a:ext>
            </a:extLst>
          </a:blip>
          <a:stretch>
            <a:fillRect/>
          </a:stretch>
        </p:blipFill>
        <p:spPr>
          <a:xfrm>
            <a:off x="1173529" y="3618765"/>
            <a:ext cx="353374" cy="353374"/>
          </a:xfrm>
          <a:prstGeom prst="rect">
            <a:avLst/>
          </a:prstGeom>
        </p:spPr>
      </p:pic>
      <p:pic>
        <p:nvPicPr>
          <p:cNvPr id="33" name="Graphic 32" descr="Phone Vibration outline">
            <a:extLst>
              <a:ext uri="{FF2B5EF4-FFF2-40B4-BE49-F238E27FC236}">
                <a16:creationId xmlns:a16="http://schemas.microsoft.com/office/drawing/2014/main" id="{7EB1D137-6581-4002-BEBD-9798985C6BA9}"/>
              </a:ext>
            </a:extLst>
          </p:cNvPr>
          <p:cNvPicPr>
            <a:picLocks noChangeAspect="1"/>
          </p:cNvPicPr>
          <p:nvPr/>
        </p:nvPicPr>
        <p:blipFill>
          <a:blip r:embed="rId16">
            <a:extLst>
              <a:ext uri="{96DAC541-7B7A-43D3-8B79-37D633B846F1}">
                <asvg:svgBlip xmlns:asvg="http://schemas.microsoft.com/office/drawing/2016/SVG/main" r:embed="rId17"/>
              </a:ext>
            </a:extLst>
          </a:blip>
          <a:stretch>
            <a:fillRect/>
          </a:stretch>
        </p:blipFill>
        <p:spPr>
          <a:xfrm>
            <a:off x="1363248" y="4005287"/>
            <a:ext cx="353374" cy="353374"/>
          </a:xfrm>
          <a:prstGeom prst="rect">
            <a:avLst/>
          </a:prstGeom>
        </p:spPr>
      </p:pic>
      <p:pic>
        <p:nvPicPr>
          <p:cNvPr id="34" name="Graphic 33" descr="Electric Tower outline">
            <a:extLst>
              <a:ext uri="{FF2B5EF4-FFF2-40B4-BE49-F238E27FC236}">
                <a16:creationId xmlns:a16="http://schemas.microsoft.com/office/drawing/2014/main" id="{E3293696-DFD5-4542-8B73-4421288A3FF4}"/>
              </a:ext>
            </a:extLst>
          </p:cNvPr>
          <p:cNvPicPr>
            <a:picLocks noChangeAspect="1"/>
          </p:cNvPicPr>
          <p:nvPr/>
        </p:nvPicPr>
        <p:blipFill>
          <a:blip r:embed="rId18">
            <a:extLst>
              <a:ext uri="{96DAC541-7B7A-43D3-8B79-37D633B846F1}">
                <asvg:svgBlip xmlns:asvg="http://schemas.microsoft.com/office/drawing/2016/SVG/main" r:embed="rId19"/>
              </a:ext>
            </a:extLst>
          </a:blip>
          <a:stretch>
            <a:fillRect/>
          </a:stretch>
        </p:blipFill>
        <p:spPr>
          <a:xfrm>
            <a:off x="1593051" y="4363652"/>
            <a:ext cx="353373" cy="353373"/>
          </a:xfrm>
          <a:prstGeom prst="rect">
            <a:avLst/>
          </a:prstGeom>
        </p:spPr>
      </p:pic>
      <p:pic>
        <p:nvPicPr>
          <p:cNvPr id="35" name="Graphic 34" descr="Table setting outline">
            <a:extLst>
              <a:ext uri="{FF2B5EF4-FFF2-40B4-BE49-F238E27FC236}">
                <a16:creationId xmlns:a16="http://schemas.microsoft.com/office/drawing/2014/main" id="{410A1EF5-44B3-4F3D-9158-DD728A5C1807}"/>
              </a:ext>
            </a:extLst>
          </p:cNvPr>
          <p:cNvPicPr>
            <a:picLocks noChangeAspect="1"/>
          </p:cNvPicPr>
          <p:nvPr/>
        </p:nvPicPr>
        <p:blipFill>
          <a:blip r:embed="rId20">
            <a:extLst>
              <a:ext uri="{96DAC541-7B7A-43D3-8B79-37D633B846F1}">
                <asvg:svgBlip xmlns:asvg="http://schemas.microsoft.com/office/drawing/2016/SVG/main" r:embed="rId21"/>
              </a:ext>
            </a:extLst>
          </a:blip>
          <a:stretch>
            <a:fillRect/>
          </a:stretch>
        </p:blipFill>
        <p:spPr>
          <a:xfrm>
            <a:off x="1706704" y="1945876"/>
            <a:ext cx="384189" cy="384189"/>
          </a:xfrm>
          <a:prstGeom prst="rect">
            <a:avLst/>
          </a:prstGeom>
        </p:spPr>
      </p:pic>
      <p:sp>
        <p:nvSpPr>
          <p:cNvPr id="36" name="Text Placeholder 6">
            <a:extLst>
              <a:ext uri="{FF2B5EF4-FFF2-40B4-BE49-F238E27FC236}">
                <a16:creationId xmlns:a16="http://schemas.microsoft.com/office/drawing/2014/main" id="{B71315E6-741B-4969-9090-25C181A50D07}"/>
              </a:ext>
            </a:extLst>
          </p:cNvPr>
          <p:cNvSpPr txBox="1">
            <a:spLocks/>
          </p:cNvSpPr>
          <p:nvPr/>
        </p:nvSpPr>
        <p:spPr>
          <a:xfrm>
            <a:off x="559349" y="6078392"/>
            <a:ext cx="9665391" cy="318834"/>
          </a:xfrm>
          <a:prstGeom prst="rect">
            <a:avLst/>
          </a:prstGeom>
        </p:spPr>
        <p:txBody>
          <a:bodyPr vert="horz" wrap="square" lIns="0" tIns="0" rIns="0" bIns="0" rtlCol="0">
            <a:noAutofit/>
          </a:bodyPr>
          <a:lstStyle>
            <a:lvl1pPr marL="0" indent="0" algn="l" defTabSz="864009" rtl="0" eaLnBrk="1" latinLnBrk="0" hangingPunct="1">
              <a:lnSpc>
                <a:spcPct val="90000"/>
              </a:lnSpc>
              <a:spcBef>
                <a:spcPts val="0"/>
              </a:spcBef>
              <a:spcAft>
                <a:spcPts val="600"/>
              </a:spcAft>
              <a:buClr>
                <a:srgbClr val="E9A913"/>
              </a:buClr>
              <a:buFont typeface="System Font Regular"/>
              <a:buNone/>
              <a:defRPr sz="2400" b="1" i="0" kern="1200">
                <a:solidFill>
                  <a:srgbClr val="1D112A"/>
                </a:solidFill>
                <a:latin typeface="+mj-lt"/>
                <a:ea typeface="+mn-ea"/>
                <a:cs typeface="+mn-cs"/>
              </a:defRPr>
            </a:lvl1pPr>
            <a:lvl2pPr marL="0" indent="0" algn="l" defTabSz="864009" rtl="0" eaLnBrk="1" latinLnBrk="0" hangingPunct="1">
              <a:lnSpc>
                <a:spcPct val="90000"/>
              </a:lnSpc>
              <a:spcBef>
                <a:spcPts val="600"/>
              </a:spcBef>
              <a:spcAft>
                <a:spcPts val="300"/>
              </a:spcAft>
              <a:buClr>
                <a:srgbClr val="E9A913"/>
              </a:buClr>
              <a:buFont typeface="System Font Regular"/>
              <a:buNone/>
              <a:defRPr sz="1600" b="1" i="0" kern="1200">
                <a:solidFill>
                  <a:srgbClr val="1D112A"/>
                </a:solidFill>
                <a:latin typeface="+mn-lt"/>
                <a:ea typeface="+mn-ea"/>
                <a:cs typeface="+mn-cs"/>
              </a:defRPr>
            </a:lvl2pPr>
            <a:lvl3pPr marL="0" indent="0" algn="l" defTabSz="864009" rtl="0" eaLnBrk="1" latinLnBrk="0" hangingPunct="1">
              <a:lnSpc>
                <a:spcPct val="90000"/>
              </a:lnSpc>
              <a:spcBef>
                <a:spcPts val="0"/>
              </a:spcBef>
              <a:spcAft>
                <a:spcPts val="600"/>
              </a:spcAft>
              <a:buClr>
                <a:srgbClr val="E9A913"/>
              </a:buClr>
              <a:buFont typeface="Arial" panose="020B0604020202020204" pitchFamily="34" charset="0"/>
              <a:buNone/>
              <a:defRPr sz="1400" b="0" i="0" kern="1200">
                <a:solidFill>
                  <a:srgbClr val="1D112A"/>
                </a:solidFill>
                <a:latin typeface="+mn-lt"/>
                <a:ea typeface="+mn-ea"/>
                <a:cs typeface="+mn-cs"/>
              </a:defRPr>
            </a:lvl3pPr>
            <a:lvl4pPr marL="180000" indent="-180000" algn="l" defTabSz="864009" rtl="0" eaLnBrk="1" latinLnBrk="0" hangingPunct="1">
              <a:lnSpc>
                <a:spcPct val="90000"/>
              </a:lnSpc>
              <a:spcBef>
                <a:spcPts val="0"/>
              </a:spcBef>
              <a:spcAft>
                <a:spcPts val="600"/>
              </a:spcAft>
              <a:buClr>
                <a:srgbClr val="E9A913"/>
              </a:buClr>
              <a:buSzPct val="100000"/>
              <a:buFont typeface="Arial" panose="020B0604020202020204" pitchFamily="34" charset="0"/>
              <a:buChar char="&gt;"/>
              <a:defRPr sz="1400" b="0" i="0" kern="1200">
                <a:solidFill>
                  <a:srgbClr val="1D112A"/>
                </a:solidFill>
                <a:latin typeface="+mn-lt"/>
                <a:ea typeface="+mn-ea"/>
                <a:cs typeface="+mn-cs"/>
              </a:defRPr>
            </a:lvl4pPr>
            <a:lvl5pPr marL="360000" indent="-180000" algn="l" defTabSz="864009" rtl="0" eaLnBrk="1" latinLnBrk="0" hangingPunct="1">
              <a:lnSpc>
                <a:spcPct val="90000"/>
              </a:lnSpc>
              <a:spcBef>
                <a:spcPts val="0"/>
              </a:spcBef>
              <a:spcAft>
                <a:spcPts val="600"/>
              </a:spcAft>
              <a:buClr>
                <a:srgbClr val="E9A913"/>
              </a:buClr>
              <a:buSzPct val="100000"/>
              <a:buFont typeface="Arial" panose="020B0604020202020204" pitchFamily="34" charset="0"/>
              <a:buChar char="–"/>
              <a:defRPr sz="1400" b="0" i="0" kern="1200">
                <a:solidFill>
                  <a:srgbClr val="1D112A"/>
                </a:solidFill>
                <a:latin typeface="+mn-lt"/>
                <a:ea typeface="+mn-ea"/>
                <a:cs typeface="+mn-cs"/>
              </a:defRPr>
            </a:lvl5pPr>
            <a:lvl6pPr marL="2376025" indent="-216002" algn="l" defTabSz="864009"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29" indent="-216002" algn="l" defTabSz="864009"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33" indent="-216002" algn="l" defTabSz="864009"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37" indent="-216002" algn="l" defTabSz="864009"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pPr>
              <a:spcAft>
                <a:spcPts val="0"/>
              </a:spcAft>
            </a:pPr>
            <a:r>
              <a:rPr lang="en-AU" sz="900" b="0" i="1">
                <a:latin typeface="Avenir Next LT Pro" panose="020B0504020202020204" pitchFamily="34" charset="0"/>
                <a:cs typeface="Arial" panose="020B0604020202020204" pitchFamily="34" charset="0"/>
              </a:rPr>
              <a:t>Base: All participants in France (n = 1,010); All survey participants (n=10,203)</a:t>
            </a:r>
          </a:p>
          <a:p>
            <a:pPr marL="0" marR="0" lvl="0" indent="0" algn="l" defTabSz="864009" rtl="0" eaLnBrk="1" fontAlgn="auto" latinLnBrk="0" hangingPunct="1">
              <a:lnSpc>
                <a:spcPct val="90000"/>
              </a:lnSpc>
              <a:spcBef>
                <a:spcPts val="0"/>
              </a:spcBef>
              <a:spcAft>
                <a:spcPts val="0"/>
              </a:spcAft>
              <a:buClr>
                <a:srgbClr val="E9A913"/>
              </a:buClr>
              <a:buSzTx/>
              <a:buFont typeface="System Font Regular"/>
              <a:buNone/>
              <a:tabLst/>
              <a:defRPr/>
            </a:pPr>
            <a:r>
              <a:rPr kumimoji="0" lang="en-US" sz="900" b="0" i="1" u="none" strike="noStrike" kern="1200" cap="none" spc="0" normalizeH="0" baseline="0" noProof="0">
                <a:ln>
                  <a:noFill/>
                </a:ln>
                <a:solidFill>
                  <a:srgbClr val="1D112A"/>
                </a:solidFill>
                <a:effectLst/>
                <a:uLnTx/>
                <a:uFillTx/>
                <a:latin typeface="Avenir Next LT Pro" panose="020B0504020202020204" pitchFamily="34" charset="0"/>
                <a:ea typeface="+mn-ea"/>
                <a:cs typeface="Arial" panose="020B0604020202020204" pitchFamily="34" charset="0"/>
              </a:rPr>
              <a:t>Q14. How much more would you be willing to pay, if anything, for the following products and services if you knew the provider was doing the right thing in terms of Environmental, Social and Governance (ESG) issues? SLIDER SCALE RANGING FROM NOTHING AT ALL TO A GREAT DEAL MORE</a:t>
            </a:r>
            <a:endParaRPr kumimoji="0" lang="en-AU" sz="900" b="0" i="1" u="none" strike="noStrike" kern="1200" cap="none" spc="0" normalizeH="0" baseline="0" noProof="0">
              <a:ln>
                <a:noFill/>
              </a:ln>
              <a:solidFill>
                <a:srgbClr val="1D112A"/>
              </a:solidFill>
              <a:effectLst/>
              <a:uLnTx/>
              <a:uFillTx/>
              <a:latin typeface="Avenir Next LT Pro" panose="020B0504020202020204" pitchFamily="34" charset="0"/>
              <a:ea typeface="+mn-ea"/>
              <a:cs typeface="Arial" panose="020B0604020202020204" pitchFamily="34" charset="0"/>
            </a:endParaRPr>
          </a:p>
        </p:txBody>
      </p:sp>
      <p:sp>
        <p:nvSpPr>
          <p:cNvPr id="55" name="Isosceles Triangle 54">
            <a:extLst>
              <a:ext uri="{FF2B5EF4-FFF2-40B4-BE49-F238E27FC236}">
                <a16:creationId xmlns:a16="http://schemas.microsoft.com/office/drawing/2014/main" id="{4245A0F4-9FDA-4EF3-8F9F-47C0663EE5B6}"/>
              </a:ext>
            </a:extLst>
          </p:cNvPr>
          <p:cNvSpPr/>
          <p:nvPr/>
        </p:nvSpPr>
        <p:spPr>
          <a:xfrm rot="10800000">
            <a:off x="9658158" y="2123163"/>
            <a:ext cx="108000" cy="10800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6" name="Isosceles Triangle 55">
            <a:extLst>
              <a:ext uri="{FF2B5EF4-FFF2-40B4-BE49-F238E27FC236}">
                <a16:creationId xmlns:a16="http://schemas.microsoft.com/office/drawing/2014/main" id="{51D01AAB-1CD8-43B4-BCA1-D4191E58D22D}"/>
              </a:ext>
            </a:extLst>
          </p:cNvPr>
          <p:cNvSpPr/>
          <p:nvPr/>
        </p:nvSpPr>
        <p:spPr>
          <a:xfrm rot="10800000">
            <a:off x="9658158" y="2512368"/>
            <a:ext cx="108000" cy="10800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7" name="Isosceles Triangle 56">
            <a:extLst>
              <a:ext uri="{FF2B5EF4-FFF2-40B4-BE49-F238E27FC236}">
                <a16:creationId xmlns:a16="http://schemas.microsoft.com/office/drawing/2014/main" id="{6C93E948-680A-4352-9152-D0BDB134FE0A}"/>
              </a:ext>
            </a:extLst>
          </p:cNvPr>
          <p:cNvSpPr/>
          <p:nvPr/>
        </p:nvSpPr>
        <p:spPr>
          <a:xfrm rot="10800000">
            <a:off x="9658158" y="2925458"/>
            <a:ext cx="108000" cy="10800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8" name="Isosceles Triangle 57">
            <a:extLst>
              <a:ext uri="{FF2B5EF4-FFF2-40B4-BE49-F238E27FC236}">
                <a16:creationId xmlns:a16="http://schemas.microsoft.com/office/drawing/2014/main" id="{0FA04A14-877A-42A9-99FE-55B158A2F406}"/>
              </a:ext>
            </a:extLst>
          </p:cNvPr>
          <p:cNvSpPr/>
          <p:nvPr/>
        </p:nvSpPr>
        <p:spPr>
          <a:xfrm rot="10800000">
            <a:off x="9658158" y="3311643"/>
            <a:ext cx="108000" cy="10800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9" name="Isosceles Triangle 58">
            <a:extLst>
              <a:ext uri="{FF2B5EF4-FFF2-40B4-BE49-F238E27FC236}">
                <a16:creationId xmlns:a16="http://schemas.microsoft.com/office/drawing/2014/main" id="{FB579F0E-E7A4-4188-815F-8B7E4577EDD6}"/>
              </a:ext>
            </a:extLst>
          </p:cNvPr>
          <p:cNvSpPr/>
          <p:nvPr/>
        </p:nvSpPr>
        <p:spPr>
          <a:xfrm rot="10800000">
            <a:off x="9658158" y="3700848"/>
            <a:ext cx="108000" cy="10800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0" name="Isosceles Triangle 59">
            <a:extLst>
              <a:ext uri="{FF2B5EF4-FFF2-40B4-BE49-F238E27FC236}">
                <a16:creationId xmlns:a16="http://schemas.microsoft.com/office/drawing/2014/main" id="{B8907091-B21D-4FC3-9346-0CE3BA232DA2}"/>
              </a:ext>
            </a:extLst>
          </p:cNvPr>
          <p:cNvSpPr/>
          <p:nvPr/>
        </p:nvSpPr>
        <p:spPr>
          <a:xfrm rot="10800000">
            <a:off x="9658158" y="4113938"/>
            <a:ext cx="108000" cy="10800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1" name="Isosceles Triangle 60">
            <a:extLst>
              <a:ext uri="{FF2B5EF4-FFF2-40B4-BE49-F238E27FC236}">
                <a16:creationId xmlns:a16="http://schemas.microsoft.com/office/drawing/2014/main" id="{514BA896-1164-4422-84CE-7D5991BF0FFF}"/>
              </a:ext>
            </a:extLst>
          </p:cNvPr>
          <p:cNvSpPr/>
          <p:nvPr/>
        </p:nvSpPr>
        <p:spPr>
          <a:xfrm rot="10800000">
            <a:off x="9658158" y="4504610"/>
            <a:ext cx="108000" cy="10800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2" name="Isosceles Triangle 61">
            <a:extLst>
              <a:ext uri="{FF2B5EF4-FFF2-40B4-BE49-F238E27FC236}">
                <a16:creationId xmlns:a16="http://schemas.microsoft.com/office/drawing/2014/main" id="{AAC39A82-08D7-42F2-8C5B-D7799528F40D}"/>
              </a:ext>
            </a:extLst>
          </p:cNvPr>
          <p:cNvSpPr/>
          <p:nvPr/>
        </p:nvSpPr>
        <p:spPr>
          <a:xfrm rot="10800000">
            <a:off x="9658158" y="4893815"/>
            <a:ext cx="108000" cy="10800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3" name="Isosceles Triangle 62">
            <a:extLst>
              <a:ext uri="{FF2B5EF4-FFF2-40B4-BE49-F238E27FC236}">
                <a16:creationId xmlns:a16="http://schemas.microsoft.com/office/drawing/2014/main" id="{A8E2D8E4-A834-4041-9255-EA5954A9C081}"/>
              </a:ext>
            </a:extLst>
          </p:cNvPr>
          <p:cNvSpPr/>
          <p:nvPr/>
        </p:nvSpPr>
        <p:spPr>
          <a:xfrm rot="10800000">
            <a:off x="9658158" y="5306905"/>
            <a:ext cx="108000" cy="10800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9287810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8E80F51-2EAB-4E7E-BDE8-D8DA18659E74}"/>
              </a:ext>
            </a:extLst>
          </p:cNvPr>
          <p:cNvSpPr>
            <a:spLocks noGrp="1"/>
          </p:cNvSpPr>
          <p:nvPr>
            <p:ph type="body" sz="quarter" idx="12"/>
          </p:nvPr>
        </p:nvSpPr>
        <p:spPr/>
        <p:txBody>
          <a:bodyPr/>
          <a:lstStyle/>
          <a:p>
            <a:pPr>
              <a:spcAft>
                <a:spcPts val="0"/>
              </a:spcAft>
            </a:pPr>
            <a:r>
              <a:rPr lang="en-GB"/>
              <a:t>Contacts :</a:t>
            </a:r>
          </a:p>
          <a:p>
            <a:pPr>
              <a:spcAft>
                <a:spcPts val="0"/>
              </a:spcAft>
            </a:pPr>
            <a:endParaRPr lang="en-GB"/>
          </a:p>
          <a:p>
            <a:pPr>
              <a:spcAft>
                <a:spcPts val="0"/>
              </a:spcAft>
            </a:pPr>
            <a:r>
              <a:rPr lang="en-GB"/>
              <a:t>Manon Daffara, Senior consultant, CLAI </a:t>
            </a:r>
          </a:p>
          <a:p>
            <a:pPr>
              <a:spcAft>
                <a:spcPts val="0"/>
              </a:spcAft>
            </a:pPr>
            <a:r>
              <a:rPr lang="en-GB">
                <a:hlinkClick r:id="rId2"/>
              </a:rPr>
              <a:t>manon.daffara@clai2.com</a:t>
            </a:r>
            <a:r>
              <a:rPr lang="en-GB"/>
              <a:t> </a:t>
            </a:r>
          </a:p>
          <a:p>
            <a:pPr>
              <a:spcAft>
                <a:spcPts val="0"/>
              </a:spcAft>
            </a:pPr>
            <a:endParaRPr lang="en-GB"/>
          </a:p>
          <a:p>
            <a:pPr>
              <a:spcAft>
                <a:spcPts val="0"/>
              </a:spcAft>
            </a:pPr>
            <a:r>
              <a:rPr lang="en-GB"/>
              <a:t>Irene Diseris</a:t>
            </a:r>
            <a:br>
              <a:rPr lang="en-GB"/>
            </a:br>
            <a:r>
              <a:rPr lang="en-GB"/>
              <a:t>Director, SEC Newgate Research</a:t>
            </a:r>
          </a:p>
          <a:p>
            <a:pPr>
              <a:spcAft>
                <a:spcPts val="0"/>
              </a:spcAft>
            </a:pPr>
            <a:r>
              <a:rPr lang="en-GB"/>
              <a:t>irene.diseris@secnewgate.com.au</a:t>
            </a:r>
          </a:p>
        </p:txBody>
      </p:sp>
    </p:spTree>
    <p:extLst>
      <p:ext uri="{BB962C8B-B14F-4D97-AF65-F5344CB8AC3E}">
        <p14:creationId xmlns:p14="http://schemas.microsoft.com/office/powerpoint/2010/main" val="4089091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97E0C-8351-0E45-A9AB-0798CF9FF8C2}"/>
              </a:ext>
            </a:extLst>
          </p:cNvPr>
          <p:cNvSpPr>
            <a:spLocks noGrp="1"/>
          </p:cNvSpPr>
          <p:nvPr>
            <p:ph type="title"/>
          </p:nvPr>
        </p:nvSpPr>
        <p:spPr/>
        <p:txBody>
          <a:bodyPr/>
          <a:lstStyle/>
          <a:p>
            <a:r>
              <a:rPr lang="en-US"/>
              <a:t>Introduction</a:t>
            </a:r>
            <a:r>
              <a:rPr lang="en-US">
                <a:solidFill>
                  <a:srgbClr val="D3459C"/>
                </a:solidFill>
              </a:rPr>
              <a:t>.</a:t>
            </a:r>
          </a:p>
        </p:txBody>
      </p:sp>
      <p:sp>
        <p:nvSpPr>
          <p:cNvPr id="3" name="Slide Number Placeholder 2">
            <a:extLst>
              <a:ext uri="{FF2B5EF4-FFF2-40B4-BE49-F238E27FC236}">
                <a16:creationId xmlns:a16="http://schemas.microsoft.com/office/drawing/2014/main" id="{187E8C3E-6090-5647-BFFB-8184F93C8377}"/>
              </a:ext>
            </a:extLst>
          </p:cNvPr>
          <p:cNvSpPr>
            <a:spLocks noGrp="1"/>
          </p:cNvSpPr>
          <p:nvPr>
            <p:ph type="sldNum" sz="quarter" idx="10"/>
          </p:nvPr>
        </p:nvSpPr>
        <p:spPr/>
        <p:txBody>
          <a:bodyPr/>
          <a:lstStyle/>
          <a:p>
            <a:fld id="{BDF47034-4E95-F145-8655-D9B3093EB1CC}" type="slidenum">
              <a:rPr lang="en-US" smtClean="0"/>
              <a:pPr/>
              <a:t>1</a:t>
            </a:fld>
            <a:endParaRPr lang="en-US"/>
          </a:p>
        </p:txBody>
      </p:sp>
      <p:sp>
        <p:nvSpPr>
          <p:cNvPr id="4" name="Content Placeholder 3">
            <a:extLst>
              <a:ext uri="{FF2B5EF4-FFF2-40B4-BE49-F238E27FC236}">
                <a16:creationId xmlns:a16="http://schemas.microsoft.com/office/drawing/2014/main" id="{B39D56C6-5958-CE4B-AD84-7D29702486BE}"/>
              </a:ext>
            </a:extLst>
          </p:cNvPr>
          <p:cNvSpPr>
            <a:spLocks noGrp="1"/>
          </p:cNvSpPr>
          <p:nvPr>
            <p:ph sz="quarter" idx="11"/>
          </p:nvPr>
        </p:nvSpPr>
        <p:spPr/>
        <p:txBody>
          <a:bodyPr vert="horz" wrap="square" lIns="0" tIns="0" rIns="0" bIns="0" rtlCol="0" anchor="t">
            <a:noAutofit/>
          </a:bodyPr>
          <a:lstStyle/>
          <a:p>
            <a:r>
              <a:rPr lang="en-US" sz="1100" b="0"/>
              <a:t>Adequately responding to the strong consumer and investor focus on environmental, social and governance (ESG) factors is a point of intense discussion for senior executives, non-executive directors and political leaders. </a:t>
            </a:r>
          </a:p>
          <a:p>
            <a:r>
              <a:rPr lang="en-US" sz="1100" b="0">
                <a:latin typeface="Avenir Next LT Pro"/>
              </a:rPr>
              <a:t>The focus of consumers, investors and voters on ethical and sustainable </a:t>
            </a:r>
            <a:r>
              <a:rPr lang="en-US" sz="1100" b="0" err="1">
                <a:latin typeface="Avenir Next LT Pro"/>
              </a:rPr>
              <a:t>behaviour</a:t>
            </a:r>
            <a:r>
              <a:rPr lang="en-US" sz="1100" b="0">
                <a:latin typeface="Avenir Next LT Pro"/>
              </a:rPr>
              <a:t> in the public and corporate space is now clearly a </a:t>
            </a:r>
            <a:r>
              <a:rPr lang="en-US" sz="1100">
                <a:latin typeface="Avenir Next LT Pro"/>
              </a:rPr>
              <a:t>fundamental shift in the establishment, maintenance and development of reputation and trust. This has implications for both businesses and for governments.</a:t>
            </a:r>
            <a:r>
              <a:rPr lang="en-US" sz="1100" b="0">
                <a:latin typeface="Avenir Next LT Pro"/>
              </a:rPr>
              <a:t> Community focus on ESG priorities will continue to shape the landscape of public discussion, consumer and investor choice for the foreseeable future. </a:t>
            </a:r>
            <a:endParaRPr lang="en-US" sz="1100" b="0"/>
          </a:p>
          <a:p>
            <a:r>
              <a:rPr lang="en-US" sz="1100" b="0"/>
              <a:t>Developing an appropriate and relevant response to this shift is complex. It involves understanding the drivers behind community attitudes, how these attitudes are shifting and how they differ across markets to know what actions will really make a difference to business or policy success. </a:t>
            </a:r>
          </a:p>
          <a:p>
            <a:r>
              <a:rPr lang="en-US" sz="1100" b="0">
                <a:latin typeface="Avenir Next LT Pro"/>
              </a:rPr>
              <a:t>The </a:t>
            </a:r>
            <a:r>
              <a:rPr lang="en-US" sz="1100">
                <a:latin typeface="Avenir Next LT Pro"/>
              </a:rPr>
              <a:t>SEC Newgate ESG Monitor</a:t>
            </a:r>
            <a:r>
              <a:rPr lang="en-US" sz="1100" b="0">
                <a:latin typeface="Avenir Next LT Pro"/>
              </a:rPr>
              <a:t> has been established to deliver practical insights to these challenges across major markets, and to track them over time. </a:t>
            </a:r>
          </a:p>
          <a:p>
            <a:r>
              <a:rPr lang="en-US" sz="1100" b="0">
                <a:latin typeface="Avenir Next LT Pro"/>
              </a:rPr>
              <a:t>A snapshot of attitudes across 10 key countries globally, this initial edition of the Monitor is remarkable in showing that concern about ESG issues is real, significant and consistent around the world. This is truly a global trend. It also shows climate change clearly at the top of the issues tree and identifies which sectors the public thinks are doing well and those that are not. Concern about the environment is a strong influence on sectoral reputation.</a:t>
            </a:r>
            <a:endParaRPr lang="en-US" sz="1100" b="0"/>
          </a:p>
          <a:p>
            <a:r>
              <a:rPr lang="en-US" sz="1100" b="0">
                <a:latin typeface="Avenir Next LT Pro"/>
              </a:rPr>
              <a:t>The SEC Newgate ESG Monitor provides an invaluable resource for business leaders and policymakers to develop a focused and coherent response. </a:t>
            </a:r>
          </a:p>
          <a:p>
            <a:endParaRPr lang="en-US" sz="1100" b="0"/>
          </a:p>
        </p:txBody>
      </p:sp>
      <p:sp>
        <p:nvSpPr>
          <p:cNvPr id="5" name="Content Placeholder 4">
            <a:extLst>
              <a:ext uri="{FF2B5EF4-FFF2-40B4-BE49-F238E27FC236}">
                <a16:creationId xmlns:a16="http://schemas.microsoft.com/office/drawing/2014/main" id="{F45DEAC7-21B8-FC4E-8BF9-CEB41FDF261E}"/>
              </a:ext>
            </a:extLst>
          </p:cNvPr>
          <p:cNvSpPr>
            <a:spLocks noGrp="1"/>
          </p:cNvSpPr>
          <p:nvPr>
            <p:ph sz="quarter" idx="12"/>
          </p:nvPr>
        </p:nvSpPr>
        <p:spPr/>
        <p:txBody>
          <a:bodyPr vert="horz" wrap="square" lIns="0" tIns="0" rIns="0" bIns="0" rtlCol="0" anchor="t">
            <a:noAutofit/>
          </a:bodyPr>
          <a:lstStyle/>
          <a:p>
            <a:r>
              <a:rPr lang="en-US" sz="1100" b="0">
                <a:latin typeface="Avenir Next LT Pro"/>
              </a:rPr>
              <a:t>The challenges are well understood. Terminology remains inconsistent and there is no uniform evaluation framework for ESG performance, despite extensive and ongoing efforts. Social attitudes are ever-evolving and responsibility for the broad range of priorities captured by the term “ESG” is spread widely across multiple functions within </a:t>
            </a:r>
            <a:r>
              <a:rPr lang="en-US" sz="1100" b="0" err="1">
                <a:latin typeface="Avenir Next LT Pro"/>
              </a:rPr>
              <a:t>organisations</a:t>
            </a:r>
            <a:r>
              <a:rPr lang="en-US" sz="1100" b="0">
                <a:latin typeface="Avenir Next LT Pro"/>
              </a:rPr>
              <a:t>. </a:t>
            </a:r>
            <a:endParaRPr lang="en-US" sz="1100" b="0"/>
          </a:p>
          <a:p>
            <a:r>
              <a:rPr lang="en-US" sz="1100" b="0">
                <a:latin typeface="Avenir Next LT Pro"/>
              </a:rPr>
              <a:t>These challenges result in an elevated risk of losing focus and effectiveness, by trying to respond to everything at once; or of being distracted by a ‘fad’, as the loudest voice seeks to fill the uncertainty vacuum and drive the ESG debate to suit its own agenda. </a:t>
            </a:r>
            <a:endParaRPr lang="en-US"/>
          </a:p>
          <a:p>
            <a:r>
              <a:rPr lang="en-US" sz="1100" b="0">
                <a:latin typeface="Avenir Next LT Pro"/>
              </a:rPr>
              <a:t>Of course, where there are challenges, there is also opportunity. </a:t>
            </a:r>
            <a:endParaRPr lang="en-US"/>
          </a:p>
          <a:p>
            <a:r>
              <a:rPr lang="en-US" sz="1100" b="0">
                <a:latin typeface="Avenir Next LT Pro"/>
              </a:rPr>
              <a:t>Organisations that respond effectively will listen closely to their stakeholders’ expectations, to be clear on what really is important to them underneath the noise of the public discussions, and will prioritise those elements that really make a difference. </a:t>
            </a:r>
          </a:p>
          <a:p>
            <a:r>
              <a:rPr lang="en-US" sz="1100" b="0">
                <a:latin typeface="Avenir Next LT Pro"/>
              </a:rPr>
              <a:t>Given the broad base of ESG issues and the challenge to maintain focus, successful organisations must also ensure their response is grounded in a common and broadly shared starting point. </a:t>
            </a:r>
            <a:r>
              <a:rPr lang="en-US" sz="1100">
                <a:latin typeface="Avenir Next LT Pro"/>
              </a:rPr>
              <a:t>As reputation and trust are, now more than ever, critical foundations to business success, it is clear that they must be placed at the </a:t>
            </a:r>
            <a:r>
              <a:rPr lang="en-US" sz="1100" err="1">
                <a:latin typeface="Avenir Next LT Pro"/>
              </a:rPr>
              <a:t>centre</a:t>
            </a:r>
            <a:r>
              <a:rPr lang="en-US" sz="1100">
                <a:latin typeface="Avenir Next LT Pro"/>
              </a:rPr>
              <a:t> of any meaningful and credible ESG response.</a:t>
            </a:r>
            <a:r>
              <a:rPr lang="en-US" sz="1100" b="0">
                <a:latin typeface="Avenir Next LT Pro"/>
              </a:rPr>
              <a:t> </a:t>
            </a:r>
            <a:endParaRPr lang="en-US" sz="1100" b="0"/>
          </a:p>
          <a:p>
            <a:r>
              <a:rPr lang="en-US" sz="1100" b="0">
                <a:latin typeface="Avenir Next LT Pro"/>
              </a:rPr>
              <a:t>This study is one piece to help you bring insight, focus and coherence to your response. </a:t>
            </a:r>
            <a:endParaRPr lang="en-US" sz="1100" b="0"/>
          </a:p>
          <a:p>
            <a:r>
              <a:rPr lang="en-US" sz="1100" b="0">
                <a:latin typeface="Avenir Next LT Pro"/>
              </a:rPr>
              <a:t>Contact your local SEC Newgate office to discuss the findings and underlying data in further detail. </a:t>
            </a:r>
            <a:endParaRPr lang="en-US" sz="1100" b="0"/>
          </a:p>
        </p:txBody>
      </p:sp>
    </p:spTree>
    <p:extLst>
      <p:ext uri="{BB962C8B-B14F-4D97-AF65-F5344CB8AC3E}">
        <p14:creationId xmlns:p14="http://schemas.microsoft.com/office/powerpoint/2010/main" val="1002933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FF1F54E-2569-4F8A-98E3-C95786201727}"/>
              </a:ext>
            </a:extLst>
          </p:cNvPr>
          <p:cNvSpPr>
            <a:spLocks noGrp="1"/>
          </p:cNvSpPr>
          <p:nvPr>
            <p:ph type="title"/>
          </p:nvPr>
        </p:nvSpPr>
        <p:spPr/>
        <p:txBody>
          <a:bodyPr/>
          <a:lstStyle/>
          <a:p>
            <a:r>
              <a:rPr lang="en-US"/>
              <a:t>Background &amp; methodology</a:t>
            </a:r>
            <a:r>
              <a:rPr lang="en-US">
                <a:solidFill>
                  <a:srgbClr val="C81783"/>
                </a:solidFill>
              </a:rPr>
              <a:t>.</a:t>
            </a:r>
            <a:endParaRPr lang="en-GB">
              <a:solidFill>
                <a:srgbClr val="C81783"/>
              </a:solidFill>
            </a:endParaRPr>
          </a:p>
        </p:txBody>
      </p:sp>
      <p:sp>
        <p:nvSpPr>
          <p:cNvPr id="2" name="Slide Number Placeholder 1">
            <a:extLst>
              <a:ext uri="{FF2B5EF4-FFF2-40B4-BE49-F238E27FC236}">
                <a16:creationId xmlns:a16="http://schemas.microsoft.com/office/drawing/2014/main" id="{A9B22992-2001-4744-8EA9-84758625308A}"/>
              </a:ext>
            </a:extLst>
          </p:cNvPr>
          <p:cNvSpPr>
            <a:spLocks noGrp="1"/>
          </p:cNvSpPr>
          <p:nvPr>
            <p:ph type="sldNum" sz="quarter" idx="10"/>
          </p:nvPr>
        </p:nvSpPr>
        <p:spPr/>
        <p:txBody>
          <a:bodyPr/>
          <a:lstStyle/>
          <a:p>
            <a:fld id="{BDF47034-4E95-F145-8655-D9B3093EB1CC}" type="slidenum">
              <a:rPr lang="en-US" smtClean="0"/>
              <a:pPr/>
              <a:t>2</a:t>
            </a:fld>
            <a:endParaRPr lang="en-US"/>
          </a:p>
        </p:txBody>
      </p:sp>
      <p:sp>
        <p:nvSpPr>
          <p:cNvPr id="5" name="TextBox 4">
            <a:extLst>
              <a:ext uri="{FF2B5EF4-FFF2-40B4-BE49-F238E27FC236}">
                <a16:creationId xmlns:a16="http://schemas.microsoft.com/office/drawing/2014/main" id="{DE2FC580-C5EA-4578-A9DB-7ECF2467D6A2}"/>
              </a:ext>
            </a:extLst>
          </p:cNvPr>
          <p:cNvSpPr txBox="1"/>
          <p:nvPr/>
        </p:nvSpPr>
        <p:spPr>
          <a:xfrm>
            <a:off x="720000" y="1061811"/>
            <a:ext cx="4429049" cy="5386090"/>
          </a:xfrm>
          <a:prstGeom prst="rect">
            <a:avLst/>
          </a:prstGeom>
          <a:noFill/>
        </p:spPr>
        <p:txBody>
          <a:bodyPr wrap="square" lIns="91440" tIns="45720" rIns="91440" bIns="45720" anchor="t">
            <a:spAutoFit/>
          </a:bodyPr>
          <a:lstStyle/>
          <a:p>
            <a:pPr>
              <a:spcBef>
                <a:spcPts val="600"/>
              </a:spcBef>
              <a:spcAft>
                <a:spcPts val="600"/>
              </a:spcAft>
            </a:pPr>
            <a:r>
              <a:rPr lang="en-US" sz="1100">
                <a:latin typeface="Avenir Next LT Pro"/>
              </a:rPr>
              <a:t>SEC Newgate conducted research to understand community awareness and perceptions around Environmental, Social and Governance (ESG) issues. The key objectives of the research were to measure: </a:t>
            </a:r>
            <a:endParaRPr lang="en-US" sz="1100">
              <a:latin typeface="Avenir Next LT Pro" panose="020B0504020202020204" pitchFamily="34" charset="0"/>
            </a:endParaRPr>
          </a:p>
          <a:p>
            <a:pPr marL="171450" indent="-171450">
              <a:spcBef>
                <a:spcPts val="600"/>
              </a:spcBef>
              <a:spcAft>
                <a:spcPts val="600"/>
              </a:spcAft>
              <a:buFont typeface="Arial" panose="020B0604020202020204" pitchFamily="34" charset="0"/>
              <a:buChar char="•"/>
            </a:pPr>
            <a:r>
              <a:rPr lang="en-US" sz="1100">
                <a:latin typeface="Avenir Next LT Pro"/>
              </a:rPr>
              <a:t>Awareness and interest in ESG issues, including the extent to which it influences purchases / service usage;</a:t>
            </a:r>
          </a:p>
          <a:p>
            <a:pPr marL="171450" indent="-171450">
              <a:spcBef>
                <a:spcPts val="600"/>
              </a:spcBef>
              <a:spcAft>
                <a:spcPts val="600"/>
              </a:spcAft>
              <a:buFont typeface="Arial" panose="020B0604020202020204" pitchFamily="34" charset="0"/>
              <a:buChar char="•"/>
            </a:pPr>
            <a:r>
              <a:rPr lang="en-US" sz="1100">
                <a:latin typeface="Avenir Next LT Pro"/>
              </a:rPr>
              <a:t>Perceived performance of Government and companies when it comes to acting responsibly on ESG issues; </a:t>
            </a:r>
            <a:endParaRPr lang="en-US" sz="1100">
              <a:latin typeface="Avenir Next LT Pro" panose="020B0504020202020204" pitchFamily="34" charset="0"/>
            </a:endParaRPr>
          </a:p>
          <a:p>
            <a:pPr marL="171450" indent="-171450">
              <a:spcBef>
                <a:spcPts val="600"/>
              </a:spcBef>
              <a:spcAft>
                <a:spcPts val="600"/>
              </a:spcAft>
              <a:buFont typeface="Arial" panose="020B0604020202020204" pitchFamily="34" charset="0"/>
              <a:buChar char="•"/>
            </a:pPr>
            <a:r>
              <a:rPr lang="en-US" sz="1100">
                <a:latin typeface="Avenir Next LT Pro"/>
              </a:rPr>
              <a:t>Attitudes towards ESG issues; and</a:t>
            </a:r>
          </a:p>
          <a:p>
            <a:pPr marL="171450" indent="-171450">
              <a:spcBef>
                <a:spcPts val="600"/>
              </a:spcBef>
              <a:spcAft>
                <a:spcPts val="600"/>
              </a:spcAft>
              <a:buFont typeface="Arial" panose="020B0604020202020204" pitchFamily="34" charset="0"/>
              <a:buChar char="•"/>
            </a:pPr>
            <a:r>
              <a:rPr lang="en-US" sz="1100">
                <a:latin typeface="Avenir Next LT Pro"/>
              </a:rPr>
              <a:t>Willingness to pay for higher ESG performance. </a:t>
            </a:r>
            <a:endParaRPr lang="en-US" sz="1100">
              <a:latin typeface="Avenir Next LT Pro" panose="020B0504020202020204" pitchFamily="34" charset="0"/>
            </a:endParaRPr>
          </a:p>
          <a:p>
            <a:pPr>
              <a:spcBef>
                <a:spcPts val="600"/>
              </a:spcBef>
              <a:spcAft>
                <a:spcPts val="600"/>
              </a:spcAft>
            </a:pPr>
            <a:r>
              <a:rPr lang="en-US" sz="1100">
                <a:latin typeface="Avenir Next LT Pro"/>
              </a:rPr>
              <a:t>This benchmark research will be tracked annually going forward. </a:t>
            </a:r>
            <a:endParaRPr lang="en-US" sz="1100">
              <a:latin typeface="Avenir Next LT Pro" panose="020B0504020202020204" pitchFamily="34" charset="0"/>
            </a:endParaRPr>
          </a:p>
          <a:p>
            <a:pPr>
              <a:spcBef>
                <a:spcPts val="600"/>
              </a:spcBef>
              <a:spcAft>
                <a:spcPts val="600"/>
              </a:spcAft>
            </a:pPr>
            <a:r>
              <a:rPr lang="en-US" sz="1100">
                <a:latin typeface="Avenir Next LT Pro"/>
              </a:rPr>
              <a:t>The research involved a 15-minute online survey conducted with a total sample of n=10,203 across 10 countries as per the adjacent table. </a:t>
            </a:r>
            <a:endParaRPr lang="en-US" sz="1100">
              <a:latin typeface="Avenir Next LT Pro" panose="020B0504020202020204" pitchFamily="34" charset="0"/>
            </a:endParaRPr>
          </a:p>
          <a:p>
            <a:pPr>
              <a:spcBef>
                <a:spcPts val="600"/>
              </a:spcBef>
              <a:spcAft>
                <a:spcPts val="600"/>
              </a:spcAft>
            </a:pPr>
            <a:r>
              <a:rPr lang="en-US" sz="1100">
                <a:latin typeface="Avenir Next LT Pro"/>
              </a:rPr>
              <a:t>Participants were sourced from global panel provider PureProfile with the Chinese, Colombian, French, German, Italian and Japanese surveys done in-language.  Fieldwork was conducted between mid and late August 2021.</a:t>
            </a:r>
          </a:p>
          <a:p>
            <a:pPr>
              <a:spcBef>
                <a:spcPts val="600"/>
              </a:spcBef>
              <a:spcAft>
                <a:spcPts val="600"/>
              </a:spcAft>
            </a:pPr>
            <a:r>
              <a:rPr lang="en-US" sz="1100">
                <a:latin typeface="Avenir Next LT Pro"/>
              </a:rPr>
              <a:t>Quotas were set by age, gender and location to ensure a nationally representative sample in each country. Further, the sample included an excellent mix of education levels within each country. The final results were weighted by the actual age and gender proportions for each country. </a:t>
            </a:r>
            <a:endParaRPr lang="en-US" sz="1100">
              <a:latin typeface="Avenir Next LT Pro" panose="020B0504020202020204" pitchFamily="34" charset="0"/>
            </a:endParaRPr>
          </a:p>
        </p:txBody>
      </p:sp>
      <p:sp>
        <p:nvSpPr>
          <p:cNvPr id="6" name="TextBox 5">
            <a:extLst>
              <a:ext uri="{FF2B5EF4-FFF2-40B4-BE49-F238E27FC236}">
                <a16:creationId xmlns:a16="http://schemas.microsoft.com/office/drawing/2014/main" id="{1C98AA43-C3DF-4857-9677-3B787138FF26}"/>
              </a:ext>
            </a:extLst>
          </p:cNvPr>
          <p:cNvSpPr txBox="1"/>
          <p:nvPr/>
        </p:nvSpPr>
        <p:spPr>
          <a:xfrm>
            <a:off x="5619504" y="855093"/>
            <a:ext cx="5180496" cy="5693866"/>
          </a:xfrm>
          <a:prstGeom prst="rect">
            <a:avLst/>
          </a:prstGeom>
          <a:noFill/>
        </p:spPr>
        <p:txBody>
          <a:bodyPr wrap="square">
            <a:spAutoFit/>
          </a:bodyPr>
          <a:lstStyle/>
          <a:p>
            <a:endParaRPr lang="en-US" sz="1100">
              <a:latin typeface="Avenir Next LT Pro" panose="020B0504020202020204" pitchFamily="34" charset="0"/>
            </a:endParaRPr>
          </a:p>
          <a:p>
            <a:endParaRPr lang="en-US" sz="1100">
              <a:latin typeface="Avenir Next LT Pro" panose="020B0504020202020204" pitchFamily="34" charset="0"/>
            </a:endParaRPr>
          </a:p>
          <a:p>
            <a:endParaRPr lang="en-US" sz="1100">
              <a:latin typeface="Avenir Next LT Pro" panose="020B0504020202020204" pitchFamily="34" charset="0"/>
            </a:endParaRPr>
          </a:p>
          <a:p>
            <a:endParaRPr lang="en-US" sz="1100">
              <a:latin typeface="Avenir Next LT Pro" panose="020B0504020202020204" pitchFamily="34" charset="0"/>
            </a:endParaRPr>
          </a:p>
          <a:p>
            <a:endParaRPr lang="en-US" sz="1100">
              <a:latin typeface="Avenir Next LT Pro" panose="020B0504020202020204" pitchFamily="34" charset="0"/>
            </a:endParaRPr>
          </a:p>
          <a:p>
            <a:endParaRPr lang="en-US" sz="1100">
              <a:latin typeface="Avenir Next LT Pro" panose="020B0504020202020204" pitchFamily="34" charset="0"/>
            </a:endParaRPr>
          </a:p>
          <a:p>
            <a:endParaRPr lang="en-US" sz="1100">
              <a:latin typeface="Avenir Next LT Pro" panose="020B0504020202020204" pitchFamily="34" charset="0"/>
            </a:endParaRPr>
          </a:p>
          <a:p>
            <a:endParaRPr lang="en-US" sz="1100">
              <a:latin typeface="Avenir Next LT Pro" panose="020B0504020202020204" pitchFamily="34" charset="0"/>
            </a:endParaRPr>
          </a:p>
          <a:p>
            <a:endParaRPr lang="en-US" sz="1100">
              <a:latin typeface="Avenir Next LT Pro" panose="020B0504020202020204" pitchFamily="34" charset="0"/>
            </a:endParaRPr>
          </a:p>
          <a:p>
            <a:endParaRPr lang="en-US" sz="1100">
              <a:latin typeface="Avenir Next LT Pro" panose="020B0504020202020204" pitchFamily="34" charset="0"/>
            </a:endParaRPr>
          </a:p>
          <a:p>
            <a:endParaRPr lang="en-US" sz="1100">
              <a:latin typeface="Avenir Next LT Pro" panose="020B0504020202020204" pitchFamily="34" charset="0"/>
            </a:endParaRPr>
          </a:p>
          <a:p>
            <a:endParaRPr lang="en-US" sz="1100">
              <a:latin typeface="Avenir Next LT Pro" panose="020B0504020202020204" pitchFamily="34" charset="0"/>
            </a:endParaRPr>
          </a:p>
          <a:p>
            <a:endParaRPr lang="en-US" sz="1100">
              <a:latin typeface="Avenir Next LT Pro" panose="020B0504020202020204" pitchFamily="34" charset="0"/>
            </a:endParaRPr>
          </a:p>
          <a:p>
            <a:endParaRPr lang="en-US" sz="1100">
              <a:latin typeface="Avenir Next LT Pro" panose="020B0504020202020204" pitchFamily="34" charset="0"/>
            </a:endParaRPr>
          </a:p>
          <a:p>
            <a:endParaRPr lang="en-US" sz="1100">
              <a:latin typeface="Avenir Next LT Pro" panose="020B0504020202020204" pitchFamily="34" charset="0"/>
            </a:endParaRPr>
          </a:p>
          <a:p>
            <a:endParaRPr lang="en-US" sz="1100">
              <a:latin typeface="Avenir Next LT Pro" panose="020B0504020202020204" pitchFamily="34" charset="0"/>
            </a:endParaRPr>
          </a:p>
          <a:p>
            <a:endParaRPr lang="en-US" sz="1100">
              <a:latin typeface="Avenir Next LT Pro" panose="020B0504020202020204" pitchFamily="34" charset="0"/>
            </a:endParaRPr>
          </a:p>
          <a:p>
            <a:endParaRPr lang="en-US" sz="1100">
              <a:latin typeface="Avenir Next LT Pro" panose="020B0504020202020204" pitchFamily="34" charset="0"/>
            </a:endParaRPr>
          </a:p>
          <a:p>
            <a:r>
              <a:rPr lang="en-US" sz="1100" b="1">
                <a:latin typeface="Avenir Next LT Pro" panose="020B0504020202020204" pitchFamily="34" charset="0"/>
              </a:rPr>
              <a:t>Other methodological notes:</a:t>
            </a:r>
          </a:p>
          <a:p>
            <a:pPr marL="171450" indent="-171450">
              <a:spcBef>
                <a:spcPts val="600"/>
              </a:spcBef>
              <a:spcAft>
                <a:spcPts val="600"/>
              </a:spcAft>
              <a:buFont typeface="Arial" panose="020B0604020202020204" pitchFamily="34" charset="0"/>
              <a:buChar char="•"/>
            </a:pPr>
            <a:r>
              <a:rPr lang="en-US" sz="1100">
                <a:latin typeface="Avenir Next LT Pro" panose="020B0504020202020204" pitchFamily="34" charset="0"/>
              </a:rPr>
              <a:t>The ‘total’ result gives equal weighting to each of the 10 countries. </a:t>
            </a:r>
          </a:p>
          <a:p>
            <a:pPr marL="171450" indent="-171450">
              <a:spcBef>
                <a:spcPts val="600"/>
              </a:spcBef>
              <a:spcAft>
                <a:spcPts val="600"/>
              </a:spcAft>
              <a:buFont typeface="Arial" panose="020B0604020202020204" pitchFamily="34" charset="0"/>
              <a:buChar char="•"/>
            </a:pPr>
            <a:r>
              <a:rPr lang="en-US" sz="1100">
                <a:latin typeface="Avenir Next LT Pro" panose="020B0504020202020204" pitchFamily="34" charset="0"/>
              </a:rPr>
              <a:t>The total Europe result includes France, Germany and Italy (each are given equal weight)</a:t>
            </a:r>
          </a:p>
          <a:p>
            <a:pPr marL="171450" indent="-171450">
              <a:spcBef>
                <a:spcPts val="600"/>
              </a:spcBef>
              <a:spcAft>
                <a:spcPts val="600"/>
              </a:spcAft>
              <a:buFont typeface="Arial" panose="020B0604020202020204" pitchFamily="34" charset="0"/>
              <a:buChar char="•"/>
            </a:pPr>
            <a:r>
              <a:rPr lang="en-US" sz="1100">
                <a:latin typeface="Avenir Next LT Pro" panose="020B0504020202020204" pitchFamily="34" charset="0"/>
              </a:rPr>
              <a:t>Survey questions and sample sizes are shown at the bottom of each page </a:t>
            </a:r>
          </a:p>
          <a:p>
            <a:pPr marL="171450" indent="-171450">
              <a:spcBef>
                <a:spcPts val="600"/>
              </a:spcBef>
              <a:spcAft>
                <a:spcPts val="600"/>
              </a:spcAft>
              <a:buFont typeface="Arial" panose="020B0604020202020204" pitchFamily="34" charset="0"/>
              <a:buChar char="•"/>
            </a:pPr>
            <a:r>
              <a:rPr lang="en-US" sz="1100">
                <a:latin typeface="Avenir Next LT Pro" panose="020B0504020202020204" pitchFamily="34" charset="0"/>
              </a:rPr>
              <a:t>Results may not always total 100% due to rounding or multiple-response questions</a:t>
            </a:r>
          </a:p>
          <a:p>
            <a:pPr marL="171450" indent="-171450">
              <a:spcBef>
                <a:spcPts val="600"/>
              </a:spcBef>
              <a:spcAft>
                <a:spcPts val="600"/>
              </a:spcAft>
              <a:buFont typeface="Arial" panose="020B0604020202020204" pitchFamily="34" charset="0"/>
              <a:buChar char="•"/>
            </a:pPr>
            <a:r>
              <a:rPr lang="en-US" sz="1100">
                <a:latin typeface="Avenir Next LT Pro" panose="020B0504020202020204" pitchFamily="34" charset="0"/>
              </a:rPr>
              <a:t>Down     and up     arrows have been used to show where an individual country result is significantly lower / higher than all other countries combined. Significance testing has been done at the 95% confidence level. </a:t>
            </a:r>
          </a:p>
        </p:txBody>
      </p:sp>
      <p:graphicFrame>
        <p:nvGraphicFramePr>
          <p:cNvPr id="3" name="Table 10">
            <a:extLst>
              <a:ext uri="{FF2B5EF4-FFF2-40B4-BE49-F238E27FC236}">
                <a16:creationId xmlns:a16="http://schemas.microsoft.com/office/drawing/2014/main" id="{364ADA31-DAE3-4D1C-84AE-18A400C4535B}"/>
              </a:ext>
            </a:extLst>
          </p:cNvPr>
          <p:cNvGraphicFramePr>
            <a:graphicFrameLocks noGrp="1"/>
          </p:cNvGraphicFramePr>
          <p:nvPr/>
        </p:nvGraphicFramePr>
        <p:xfrm>
          <a:off x="5640327" y="1063907"/>
          <a:ext cx="3480530" cy="2682240"/>
        </p:xfrm>
        <a:graphic>
          <a:graphicData uri="http://schemas.openxmlformats.org/drawingml/2006/table">
            <a:tbl>
              <a:tblPr firstRow="1" bandRow="1">
                <a:tableStyleId>{0660B408-B3CF-4A94-85FC-2B1E0A45F4A2}</a:tableStyleId>
              </a:tblPr>
              <a:tblGrid>
                <a:gridCol w="2570384">
                  <a:extLst>
                    <a:ext uri="{9D8B030D-6E8A-4147-A177-3AD203B41FA5}">
                      <a16:colId xmlns:a16="http://schemas.microsoft.com/office/drawing/2014/main" val="690837060"/>
                    </a:ext>
                  </a:extLst>
                </a:gridCol>
                <a:gridCol w="910146">
                  <a:extLst>
                    <a:ext uri="{9D8B030D-6E8A-4147-A177-3AD203B41FA5}">
                      <a16:colId xmlns:a16="http://schemas.microsoft.com/office/drawing/2014/main" val="14446406"/>
                    </a:ext>
                  </a:extLst>
                </a:gridCol>
              </a:tblGrid>
              <a:tr h="212923">
                <a:tc>
                  <a:txBody>
                    <a:bodyPr/>
                    <a:lstStyle/>
                    <a:p>
                      <a:r>
                        <a:rPr lang="en-US" sz="1000">
                          <a:latin typeface="Avenir Next LT Pro" panose="020B0504020202020204" pitchFamily="34" charset="0"/>
                        </a:rPr>
                        <a:t>Country </a:t>
                      </a:r>
                      <a:endParaRPr lang="en-AU" sz="1000">
                        <a:latin typeface="Avenir Next LT Pro" panose="020B0504020202020204" pitchFamily="34" charset="0"/>
                      </a:endParaRPr>
                    </a:p>
                  </a:txBody>
                  <a:tcPr/>
                </a:tc>
                <a:tc>
                  <a:txBody>
                    <a:bodyPr/>
                    <a:lstStyle/>
                    <a:p>
                      <a:r>
                        <a:rPr lang="en-US" sz="1000">
                          <a:latin typeface="Avenir Next LT Pro" panose="020B0504020202020204" pitchFamily="34" charset="0"/>
                        </a:rPr>
                        <a:t>n=</a:t>
                      </a:r>
                      <a:endParaRPr lang="en-AU" sz="1000">
                        <a:latin typeface="Avenir Next LT Pro" panose="020B0504020202020204" pitchFamily="34" charset="0"/>
                      </a:endParaRPr>
                    </a:p>
                  </a:txBody>
                  <a:tcPr/>
                </a:tc>
                <a:extLst>
                  <a:ext uri="{0D108BD9-81ED-4DB2-BD59-A6C34878D82A}">
                    <a16:rowId xmlns:a16="http://schemas.microsoft.com/office/drawing/2014/main" val="4032269805"/>
                  </a:ext>
                </a:extLst>
              </a:tr>
              <a:tr h="212923">
                <a:tc>
                  <a:txBody>
                    <a:bodyPr/>
                    <a:lstStyle/>
                    <a:p>
                      <a:r>
                        <a:rPr lang="en-US" sz="1000">
                          <a:latin typeface="Avenir Next LT Pro" panose="020B0504020202020204" pitchFamily="34" charset="0"/>
                        </a:rPr>
                        <a:t>Australia</a:t>
                      </a:r>
                      <a:endParaRPr lang="en-AU" sz="1000">
                        <a:latin typeface="Avenir Next LT Pro" panose="020B0504020202020204" pitchFamily="34" charset="0"/>
                      </a:endParaRPr>
                    </a:p>
                  </a:txBody>
                  <a:tcPr/>
                </a:tc>
                <a:tc>
                  <a:txBody>
                    <a:bodyPr/>
                    <a:lstStyle/>
                    <a:p>
                      <a:r>
                        <a:rPr lang="en-US" sz="1000">
                          <a:latin typeface="Avenir Next LT Pro" panose="020B0504020202020204" pitchFamily="34" charset="0"/>
                        </a:rPr>
                        <a:t>1,000</a:t>
                      </a:r>
                      <a:endParaRPr lang="en-AU" sz="1000">
                        <a:latin typeface="Avenir Next LT Pro" panose="020B0504020202020204" pitchFamily="34" charset="0"/>
                      </a:endParaRPr>
                    </a:p>
                  </a:txBody>
                  <a:tcPr/>
                </a:tc>
                <a:extLst>
                  <a:ext uri="{0D108BD9-81ED-4DB2-BD59-A6C34878D82A}">
                    <a16:rowId xmlns:a16="http://schemas.microsoft.com/office/drawing/2014/main" val="706964195"/>
                  </a:ext>
                </a:extLst>
              </a:tr>
              <a:tr h="212923">
                <a:tc>
                  <a:txBody>
                    <a:bodyPr/>
                    <a:lstStyle/>
                    <a:p>
                      <a:r>
                        <a:rPr lang="en-US" sz="1000">
                          <a:latin typeface="Avenir Next LT Pro" panose="020B0504020202020204" pitchFamily="34" charset="0"/>
                        </a:rPr>
                        <a:t>China</a:t>
                      </a:r>
                      <a:endParaRPr lang="en-AU" sz="1000">
                        <a:latin typeface="Avenir Next LT Pro" panose="020B0504020202020204" pitchFamily="34" charset="0"/>
                      </a:endParaRPr>
                    </a:p>
                  </a:txBody>
                  <a:tcPr/>
                </a:tc>
                <a:tc>
                  <a:txBody>
                    <a:bodyPr/>
                    <a:lstStyle/>
                    <a:p>
                      <a:r>
                        <a:rPr lang="en-US" sz="1000">
                          <a:latin typeface="Avenir Next LT Pro" panose="020B0504020202020204" pitchFamily="34" charset="0"/>
                        </a:rPr>
                        <a:t>1,045</a:t>
                      </a:r>
                      <a:endParaRPr lang="en-AU" sz="1000">
                        <a:latin typeface="Avenir Next LT Pro" panose="020B0504020202020204" pitchFamily="34" charset="0"/>
                      </a:endParaRPr>
                    </a:p>
                  </a:txBody>
                  <a:tcPr/>
                </a:tc>
                <a:extLst>
                  <a:ext uri="{0D108BD9-81ED-4DB2-BD59-A6C34878D82A}">
                    <a16:rowId xmlns:a16="http://schemas.microsoft.com/office/drawing/2014/main" val="2027076076"/>
                  </a:ext>
                </a:extLst>
              </a:tr>
              <a:tr h="212923">
                <a:tc>
                  <a:txBody>
                    <a:bodyPr/>
                    <a:lstStyle/>
                    <a:p>
                      <a:r>
                        <a:rPr lang="en-US" sz="1000">
                          <a:latin typeface="Avenir Next LT Pro" panose="020B0504020202020204" pitchFamily="34" charset="0"/>
                        </a:rPr>
                        <a:t>Colombia</a:t>
                      </a:r>
                      <a:endParaRPr lang="en-AU" sz="1000">
                        <a:latin typeface="Avenir Next LT Pro" panose="020B0504020202020204" pitchFamily="34" charset="0"/>
                      </a:endParaRPr>
                    </a:p>
                  </a:txBody>
                  <a:tcPr/>
                </a:tc>
                <a:tc>
                  <a:txBody>
                    <a:bodyPr/>
                    <a:lstStyle/>
                    <a:p>
                      <a:r>
                        <a:rPr lang="en-US" sz="1000">
                          <a:latin typeface="Avenir Next LT Pro" panose="020B0504020202020204" pitchFamily="34" charset="0"/>
                        </a:rPr>
                        <a:t>1,039</a:t>
                      </a:r>
                      <a:endParaRPr lang="en-AU" sz="1000">
                        <a:latin typeface="Avenir Next LT Pro" panose="020B0504020202020204" pitchFamily="34" charset="0"/>
                      </a:endParaRPr>
                    </a:p>
                  </a:txBody>
                  <a:tcPr/>
                </a:tc>
                <a:extLst>
                  <a:ext uri="{0D108BD9-81ED-4DB2-BD59-A6C34878D82A}">
                    <a16:rowId xmlns:a16="http://schemas.microsoft.com/office/drawing/2014/main" val="4242871800"/>
                  </a:ext>
                </a:extLst>
              </a:tr>
              <a:tr h="212923">
                <a:tc>
                  <a:txBody>
                    <a:bodyPr/>
                    <a:lstStyle/>
                    <a:p>
                      <a:r>
                        <a:rPr lang="en-US" sz="1000">
                          <a:latin typeface="Avenir Next LT Pro" panose="020B0504020202020204" pitchFamily="34" charset="0"/>
                        </a:rPr>
                        <a:t>France</a:t>
                      </a:r>
                      <a:endParaRPr lang="en-AU" sz="1000">
                        <a:latin typeface="Avenir Next LT Pro" panose="020B0504020202020204" pitchFamily="34" charset="0"/>
                      </a:endParaRPr>
                    </a:p>
                  </a:txBody>
                  <a:tcPr/>
                </a:tc>
                <a:tc>
                  <a:txBody>
                    <a:bodyPr/>
                    <a:lstStyle/>
                    <a:p>
                      <a:r>
                        <a:rPr lang="en-US" sz="1000">
                          <a:latin typeface="Avenir Next LT Pro" panose="020B0504020202020204" pitchFamily="34" charset="0"/>
                        </a:rPr>
                        <a:t>1,010</a:t>
                      </a:r>
                      <a:endParaRPr lang="en-AU" sz="1000">
                        <a:latin typeface="Avenir Next LT Pro" panose="020B0504020202020204" pitchFamily="34" charset="0"/>
                      </a:endParaRPr>
                    </a:p>
                  </a:txBody>
                  <a:tcPr/>
                </a:tc>
                <a:extLst>
                  <a:ext uri="{0D108BD9-81ED-4DB2-BD59-A6C34878D82A}">
                    <a16:rowId xmlns:a16="http://schemas.microsoft.com/office/drawing/2014/main" val="3107449067"/>
                  </a:ext>
                </a:extLst>
              </a:tr>
              <a:tr h="212923">
                <a:tc>
                  <a:txBody>
                    <a:bodyPr/>
                    <a:lstStyle/>
                    <a:p>
                      <a:r>
                        <a:rPr lang="en-US" sz="1000">
                          <a:latin typeface="Avenir Next LT Pro" panose="020B0504020202020204" pitchFamily="34" charset="0"/>
                        </a:rPr>
                        <a:t>Germany</a:t>
                      </a:r>
                      <a:endParaRPr lang="en-AU" sz="1000">
                        <a:latin typeface="Avenir Next LT Pro" panose="020B0504020202020204" pitchFamily="34" charset="0"/>
                      </a:endParaRPr>
                    </a:p>
                  </a:txBody>
                  <a:tcPr/>
                </a:tc>
                <a:tc>
                  <a:txBody>
                    <a:bodyPr/>
                    <a:lstStyle/>
                    <a:p>
                      <a:r>
                        <a:rPr lang="en-US" sz="1000">
                          <a:latin typeface="Avenir Next LT Pro" panose="020B0504020202020204" pitchFamily="34" charset="0"/>
                        </a:rPr>
                        <a:t>1,014</a:t>
                      </a:r>
                      <a:endParaRPr lang="en-AU" sz="1000">
                        <a:latin typeface="Avenir Next LT Pro" panose="020B0504020202020204" pitchFamily="34" charset="0"/>
                      </a:endParaRPr>
                    </a:p>
                  </a:txBody>
                  <a:tcPr/>
                </a:tc>
                <a:extLst>
                  <a:ext uri="{0D108BD9-81ED-4DB2-BD59-A6C34878D82A}">
                    <a16:rowId xmlns:a16="http://schemas.microsoft.com/office/drawing/2014/main" val="1259230037"/>
                  </a:ext>
                </a:extLst>
              </a:tr>
              <a:tr h="212923">
                <a:tc>
                  <a:txBody>
                    <a:bodyPr/>
                    <a:lstStyle/>
                    <a:p>
                      <a:r>
                        <a:rPr lang="en-US" sz="1000">
                          <a:latin typeface="Avenir Next LT Pro" panose="020B0504020202020204" pitchFamily="34" charset="0"/>
                        </a:rPr>
                        <a:t>Italy</a:t>
                      </a:r>
                      <a:endParaRPr lang="en-AU" sz="1000">
                        <a:latin typeface="Avenir Next LT Pro" panose="020B0504020202020204" pitchFamily="34" charset="0"/>
                      </a:endParaRPr>
                    </a:p>
                  </a:txBody>
                  <a:tcPr/>
                </a:tc>
                <a:tc>
                  <a:txBody>
                    <a:bodyPr/>
                    <a:lstStyle/>
                    <a:p>
                      <a:r>
                        <a:rPr lang="en-US" sz="1000">
                          <a:latin typeface="Avenir Next LT Pro" panose="020B0504020202020204" pitchFamily="34" charset="0"/>
                        </a:rPr>
                        <a:t>1,006</a:t>
                      </a:r>
                      <a:endParaRPr lang="en-AU" sz="1000">
                        <a:latin typeface="Avenir Next LT Pro" panose="020B0504020202020204" pitchFamily="34" charset="0"/>
                      </a:endParaRPr>
                    </a:p>
                  </a:txBody>
                  <a:tcPr/>
                </a:tc>
                <a:extLst>
                  <a:ext uri="{0D108BD9-81ED-4DB2-BD59-A6C34878D82A}">
                    <a16:rowId xmlns:a16="http://schemas.microsoft.com/office/drawing/2014/main" val="1908916121"/>
                  </a:ext>
                </a:extLst>
              </a:tr>
              <a:tr h="212923">
                <a:tc>
                  <a:txBody>
                    <a:bodyPr/>
                    <a:lstStyle/>
                    <a:p>
                      <a:r>
                        <a:rPr lang="en-US" sz="1000">
                          <a:latin typeface="Avenir Next LT Pro" panose="020B0504020202020204" pitchFamily="34" charset="0"/>
                        </a:rPr>
                        <a:t>Japan</a:t>
                      </a:r>
                      <a:endParaRPr lang="en-AU" sz="1000">
                        <a:latin typeface="Avenir Next LT Pro" panose="020B0504020202020204" pitchFamily="34" charset="0"/>
                      </a:endParaRPr>
                    </a:p>
                  </a:txBody>
                  <a:tcPr/>
                </a:tc>
                <a:tc>
                  <a:txBody>
                    <a:bodyPr/>
                    <a:lstStyle/>
                    <a:p>
                      <a:r>
                        <a:rPr lang="en-US" sz="1000">
                          <a:latin typeface="Avenir Next LT Pro" panose="020B0504020202020204" pitchFamily="34" charset="0"/>
                        </a:rPr>
                        <a:t>1,014</a:t>
                      </a:r>
                      <a:endParaRPr lang="en-AU" sz="1000">
                        <a:latin typeface="Avenir Next LT Pro" panose="020B0504020202020204" pitchFamily="34" charset="0"/>
                      </a:endParaRPr>
                    </a:p>
                  </a:txBody>
                  <a:tcPr/>
                </a:tc>
                <a:extLst>
                  <a:ext uri="{0D108BD9-81ED-4DB2-BD59-A6C34878D82A}">
                    <a16:rowId xmlns:a16="http://schemas.microsoft.com/office/drawing/2014/main" val="2925963306"/>
                  </a:ext>
                </a:extLst>
              </a:tr>
              <a:tr h="212923">
                <a:tc>
                  <a:txBody>
                    <a:bodyPr/>
                    <a:lstStyle/>
                    <a:p>
                      <a:r>
                        <a:rPr lang="en-US" sz="1000">
                          <a:latin typeface="Avenir Next LT Pro" panose="020B0504020202020204" pitchFamily="34" charset="0"/>
                        </a:rPr>
                        <a:t>Singapore</a:t>
                      </a:r>
                      <a:endParaRPr lang="en-AU" sz="1000">
                        <a:latin typeface="Avenir Next LT Pro" panose="020B0504020202020204" pitchFamily="34" charset="0"/>
                      </a:endParaRPr>
                    </a:p>
                  </a:txBody>
                  <a:tcPr/>
                </a:tc>
                <a:tc>
                  <a:txBody>
                    <a:bodyPr/>
                    <a:lstStyle/>
                    <a:p>
                      <a:r>
                        <a:rPr lang="en-US" sz="1000">
                          <a:latin typeface="Avenir Next LT Pro" panose="020B0504020202020204" pitchFamily="34" charset="0"/>
                        </a:rPr>
                        <a:t>1,027</a:t>
                      </a:r>
                      <a:endParaRPr lang="en-AU" sz="1000">
                        <a:latin typeface="Avenir Next LT Pro" panose="020B0504020202020204" pitchFamily="34" charset="0"/>
                      </a:endParaRPr>
                    </a:p>
                  </a:txBody>
                  <a:tcPr/>
                </a:tc>
                <a:extLst>
                  <a:ext uri="{0D108BD9-81ED-4DB2-BD59-A6C34878D82A}">
                    <a16:rowId xmlns:a16="http://schemas.microsoft.com/office/drawing/2014/main" val="1205407040"/>
                  </a:ext>
                </a:extLst>
              </a:tr>
              <a:tr h="212923">
                <a:tc>
                  <a:txBody>
                    <a:bodyPr/>
                    <a:lstStyle/>
                    <a:p>
                      <a:r>
                        <a:rPr lang="en-US" sz="1000">
                          <a:latin typeface="Avenir Next LT Pro" panose="020B0504020202020204" pitchFamily="34" charset="0"/>
                        </a:rPr>
                        <a:t>United Kingdom</a:t>
                      </a:r>
                      <a:endParaRPr lang="en-AU" sz="1000">
                        <a:latin typeface="Avenir Next LT Pro" panose="020B0504020202020204" pitchFamily="34" charset="0"/>
                      </a:endParaRPr>
                    </a:p>
                  </a:txBody>
                  <a:tcPr/>
                </a:tc>
                <a:tc>
                  <a:txBody>
                    <a:bodyPr/>
                    <a:lstStyle/>
                    <a:p>
                      <a:r>
                        <a:rPr lang="en-US" sz="1000">
                          <a:latin typeface="Avenir Next LT Pro" panose="020B0504020202020204" pitchFamily="34" charset="0"/>
                        </a:rPr>
                        <a:t>1,017</a:t>
                      </a:r>
                      <a:endParaRPr lang="en-AU" sz="1000">
                        <a:latin typeface="Avenir Next LT Pro" panose="020B0504020202020204" pitchFamily="34" charset="0"/>
                      </a:endParaRPr>
                    </a:p>
                  </a:txBody>
                  <a:tcPr/>
                </a:tc>
                <a:extLst>
                  <a:ext uri="{0D108BD9-81ED-4DB2-BD59-A6C34878D82A}">
                    <a16:rowId xmlns:a16="http://schemas.microsoft.com/office/drawing/2014/main" val="353347615"/>
                  </a:ext>
                </a:extLst>
              </a:tr>
              <a:tr h="212923">
                <a:tc>
                  <a:txBody>
                    <a:bodyPr/>
                    <a:lstStyle/>
                    <a:p>
                      <a:r>
                        <a:rPr lang="en-US" sz="1000">
                          <a:latin typeface="Avenir Next LT Pro" panose="020B0504020202020204" pitchFamily="34" charset="0"/>
                        </a:rPr>
                        <a:t>United States of America</a:t>
                      </a:r>
                      <a:endParaRPr lang="en-AU" sz="1000">
                        <a:latin typeface="Avenir Next LT Pro" panose="020B0504020202020204" pitchFamily="34" charset="0"/>
                      </a:endParaRPr>
                    </a:p>
                  </a:txBody>
                  <a:tcPr/>
                </a:tc>
                <a:tc>
                  <a:txBody>
                    <a:bodyPr/>
                    <a:lstStyle/>
                    <a:p>
                      <a:r>
                        <a:rPr lang="en-US" sz="1000">
                          <a:latin typeface="Avenir Next LT Pro" panose="020B0504020202020204" pitchFamily="34" charset="0"/>
                        </a:rPr>
                        <a:t>1,031</a:t>
                      </a:r>
                      <a:endParaRPr lang="en-AU" sz="1000">
                        <a:latin typeface="Avenir Next LT Pro" panose="020B0504020202020204" pitchFamily="34" charset="0"/>
                      </a:endParaRPr>
                    </a:p>
                  </a:txBody>
                  <a:tcPr/>
                </a:tc>
                <a:extLst>
                  <a:ext uri="{0D108BD9-81ED-4DB2-BD59-A6C34878D82A}">
                    <a16:rowId xmlns:a16="http://schemas.microsoft.com/office/drawing/2014/main" val="2758967915"/>
                  </a:ext>
                </a:extLst>
              </a:tr>
            </a:tbl>
          </a:graphicData>
        </a:graphic>
      </p:graphicFrame>
      <p:sp>
        <p:nvSpPr>
          <p:cNvPr id="11" name="Isosceles Triangle 10">
            <a:extLst>
              <a:ext uri="{FF2B5EF4-FFF2-40B4-BE49-F238E27FC236}">
                <a16:creationId xmlns:a16="http://schemas.microsoft.com/office/drawing/2014/main" id="{BBC13AA8-E3DC-47A9-9294-7BA0369343FF}"/>
              </a:ext>
            </a:extLst>
          </p:cNvPr>
          <p:cNvSpPr/>
          <p:nvPr/>
        </p:nvSpPr>
        <p:spPr>
          <a:xfrm>
            <a:off x="6920265" y="5803707"/>
            <a:ext cx="108000" cy="108000"/>
          </a:xfrm>
          <a:prstGeom prst="triangle">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2" name="Isosceles Triangle 11">
            <a:extLst>
              <a:ext uri="{FF2B5EF4-FFF2-40B4-BE49-F238E27FC236}">
                <a16:creationId xmlns:a16="http://schemas.microsoft.com/office/drawing/2014/main" id="{7067ED31-F70B-4828-99DA-6FC04DCD3072}"/>
              </a:ext>
            </a:extLst>
          </p:cNvPr>
          <p:cNvSpPr/>
          <p:nvPr/>
        </p:nvSpPr>
        <p:spPr>
          <a:xfrm rot="10800000">
            <a:off x="6290859" y="5812740"/>
            <a:ext cx="108000" cy="10800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392341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Rounded Corners 2">
            <a:extLst>
              <a:ext uri="{FF2B5EF4-FFF2-40B4-BE49-F238E27FC236}">
                <a16:creationId xmlns:a16="http://schemas.microsoft.com/office/drawing/2014/main" id="{CF2ADB76-2C9D-41EA-9CCD-FED7FF402986}"/>
              </a:ext>
            </a:extLst>
          </p:cNvPr>
          <p:cNvSpPr/>
          <p:nvPr/>
        </p:nvSpPr>
        <p:spPr>
          <a:xfrm>
            <a:off x="681898" y="1269507"/>
            <a:ext cx="4223477" cy="5014902"/>
          </a:xfrm>
          <a:prstGeom prst="roundRect">
            <a:avLst>
              <a:gd name="adj" fmla="val 7375"/>
            </a:avLst>
          </a:prstGeom>
          <a:ln w="19050">
            <a:solidFill>
              <a:schemeClr val="tx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981700" rtl="0" eaLnBrk="1" fontAlgn="auto" latinLnBrk="0" hangingPunct="1">
              <a:lnSpc>
                <a:spcPct val="100000"/>
              </a:lnSpc>
              <a:spcBef>
                <a:spcPts val="0"/>
              </a:spcBef>
              <a:spcAft>
                <a:spcPts val="0"/>
              </a:spcAft>
              <a:buClrTx/>
              <a:buSzTx/>
              <a:buFontTx/>
              <a:buNone/>
              <a:tabLst/>
              <a:defRPr/>
            </a:pPr>
            <a:endParaRPr kumimoji="0" lang="en-AU" sz="1932" b="0" i="0" u="none" strike="noStrike" kern="1200" cap="none" spc="0" normalizeH="0" baseline="0" noProof="0">
              <a:ln>
                <a:noFill/>
              </a:ln>
              <a:solidFill>
                <a:prstClr val="white"/>
              </a:solidFill>
              <a:effectLst/>
              <a:uLnTx/>
              <a:uFillTx/>
              <a:latin typeface="Avenir Next LT Pro"/>
              <a:ea typeface="+mn-ea"/>
              <a:cs typeface="+mn-cs"/>
            </a:endParaRPr>
          </a:p>
        </p:txBody>
      </p:sp>
      <p:sp>
        <p:nvSpPr>
          <p:cNvPr id="4" name="Title 3">
            <a:extLst>
              <a:ext uri="{FF2B5EF4-FFF2-40B4-BE49-F238E27FC236}">
                <a16:creationId xmlns:a16="http://schemas.microsoft.com/office/drawing/2014/main" id="{7D20E179-89D0-4A60-B879-20B722141A2A}"/>
              </a:ext>
            </a:extLst>
          </p:cNvPr>
          <p:cNvSpPr>
            <a:spLocks noGrp="1"/>
          </p:cNvSpPr>
          <p:nvPr>
            <p:ph type="title"/>
          </p:nvPr>
        </p:nvSpPr>
        <p:spPr/>
        <p:txBody>
          <a:bodyPr/>
          <a:lstStyle/>
          <a:p>
            <a:r>
              <a:rPr lang="en-US"/>
              <a:t>Summary </a:t>
            </a:r>
            <a:endParaRPr lang="en-AU"/>
          </a:p>
        </p:txBody>
      </p:sp>
      <p:sp>
        <p:nvSpPr>
          <p:cNvPr id="2" name="Slide Number Placeholder 1">
            <a:extLst>
              <a:ext uri="{FF2B5EF4-FFF2-40B4-BE49-F238E27FC236}">
                <a16:creationId xmlns:a16="http://schemas.microsoft.com/office/drawing/2014/main" id="{D99C97CD-29E8-41CE-BFA6-98818125855A}"/>
              </a:ext>
            </a:extLst>
          </p:cNvPr>
          <p:cNvSpPr>
            <a:spLocks noGrp="1"/>
          </p:cNvSpPr>
          <p:nvPr>
            <p:ph type="sldNum" sz="quarter" idx="10"/>
          </p:nvPr>
        </p:nvSpPr>
        <p:spPr/>
        <p:txBody>
          <a:bodyPr/>
          <a:lstStyle/>
          <a:p>
            <a:pPr marL="0" marR="0" lvl="0" indent="0" algn="r" defTabSz="981700" rtl="0" eaLnBrk="1" fontAlgn="auto" latinLnBrk="0" hangingPunct="1">
              <a:lnSpc>
                <a:spcPct val="100000"/>
              </a:lnSpc>
              <a:spcBef>
                <a:spcPts val="0"/>
              </a:spcBef>
              <a:spcAft>
                <a:spcPts val="0"/>
              </a:spcAft>
              <a:buClrTx/>
              <a:buSzTx/>
              <a:buFontTx/>
              <a:buNone/>
              <a:tabLst/>
              <a:defRPr/>
            </a:pPr>
            <a:fld id="{BDF47034-4E95-F145-8655-D9B3093EB1CC}" type="slidenum">
              <a:rPr kumimoji="0" lang="en-US" sz="800" b="0" i="0" u="none" strike="noStrike" kern="1200" cap="none" spc="0" normalizeH="0" baseline="0" noProof="0" smtClean="0">
                <a:ln>
                  <a:noFill/>
                </a:ln>
                <a:solidFill>
                  <a:srgbClr val="C81783"/>
                </a:solidFill>
                <a:effectLst/>
                <a:uLnTx/>
                <a:uFillTx/>
                <a:latin typeface="Avenir Next LT Pro" panose="020B0504020202020204" pitchFamily="34" charset="0"/>
                <a:ea typeface="+mn-ea"/>
                <a:cs typeface="+mn-cs"/>
              </a:rPr>
              <a:pPr marL="0" marR="0" lvl="0" indent="0" algn="r" defTabSz="981700" rtl="0" eaLnBrk="1" fontAlgn="auto" latinLnBrk="0" hangingPunct="1">
                <a:lnSpc>
                  <a:spcPct val="100000"/>
                </a:lnSpc>
                <a:spcBef>
                  <a:spcPts val="0"/>
                </a:spcBef>
                <a:spcAft>
                  <a:spcPts val="0"/>
                </a:spcAft>
                <a:buClrTx/>
                <a:buSzTx/>
                <a:buFontTx/>
                <a:buNone/>
                <a:tabLst/>
                <a:defRPr/>
              </a:pPr>
              <a:t>3</a:t>
            </a:fld>
            <a:endParaRPr kumimoji="0" lang="en-US" sz="800" b="0" i="0" u="none" strike="noStrike" kern="1200" cap="none" spc="0" normalizeH="0" baseline="0" noProof="0">
              <a:ln>
                <a:noFill/>
              </a:ln>
              <a:solidFill>
                <a:srgbClr val="C81783"/>
              </a:solidFill>
              <a:effectLst/>
              <a:uLnTx/>
              <a:uFillTx/>
              <a:latin typeface="Avenir Next LT Pro" panose="020B0504020202020204" pitchFamily="34" charset="0"/>
              <a:ea typeface="+mn-ea"/>
              <a:cs typeface="+mn-cs"/>
            </a:endParaRPr>
          </a:p>
        </p:txBody>
      </p:sp>
      <p:sp>
        <p:nvSpPr>
          <p:cNvPr id="5" name="Content Placeholder 4">
            <a:extLst>
              <a:ext uri="{FF2B5EF4-FFF2-40B4-BE49-F238E27FC236}">
                <a16:creationId xmlns:a16="http://schemas.microsoft.com/office/drawing/2014/main" id="{94A94834-7D78-4272-A1F2-AF9BE68760CE}"/>
              </a:ext>
            </a:extLst>
          </p:cNvPr>
          <p:cNvSpPr>
            <a:spLocks noGrp="1"/>
          </p:cNvSpPr>
          <p:nvPr>
            <p:ph sz="quarter" idx="11"/>
          </p:nvPr>
        </p:nvSpPr>
        <p:spPr>
          <a:xfrm>
            <a:off x="819150" y="1436086"/>
            <a:ext cx="3943350" cy="4503841"/>
          </a:xfrm>
          <a:noFill/>
        </p:spPr>
        <p:txBody>
          <a:bodyPr/>
          <a:lstStyle/>
          <a:p>
            <a:r>
              <a:rPr lang="en-US">
                <a:solidFill>
                  <a:schemeClr val="accent3"/>
                </a:solidFill>
                <a:highlight>
                  <a:srgbClr val="F7F6F4"/>
                </a:highlight>
              </a:rPr>
              <a:t>Background &amp; Methodology</a:t>
            </a:r>
          </a:p>
          <a:p>
            <a:pPr defTabSz="981700">
              <a:lnSpc>
                <a:spcPct val="100000"/>
              </a:lnSpc>
              <a:spcBef>
                <a:spcPts val="600"/>
              </a:spcBef>
              <a:buClrTx/>
              <a:defRPr/>
            </a:pPr>
            <a:r>
              <a:rPr lang="en-US" sz="1100" b="0">
                <a:solidFill>
                  <a:srgbClr val="16093E"/>
                </a:solidFill>
                <a:highlight>
                  <a:srgbClr val="F7F6F4"/>
                </a:highlight>
                <a:latin typeface="Avenir Next LT Pro" panose="020B0504020202020204" pitchFamily="34" charset="0"/>
              </a:rPr>
              <a:t>SEC Newgate conducted research to understand community awareness and perceptions around Environmental, Social and Governance (ESG) issues. </a:t>
            </a:r>
          </a:p>
          <a:p>
            <a:pPr defTabSz="981700">
              <a:lnSpc>
                <a:spcPct val="100000"/>
              </a:lnSpc>
              <a:spcBef>
                <a:spcPts val="600"/>
              </a:spcBef>
              <a:buClrTx/>
              <a:defRPr/>
            </a:pPr>
            <a:r>
              <a:rPr lang="en-US" sz="1100" b="0">
                <a:solidFill>
                  <a:srgbClr val="16093E"/>
                </a:solidFill>
                <a:highlight>
                  <a:srgbClr val="F7F6F4"/>
                </a:highlight>
                <a:latin typeface="Avenir Next LT Pro" panose="020B0504020202020204" pitchFamily="34" charset="0"/>
              </a:rPr>
              <a:t>The research involved a 15-minute online survey conducted with a total sample of n=10,203 across 10 countries. This report presents the findings from </a:t>
            </a:r>
            <a:r>
              <a:rPr lang="en-US" sz="1100">
                <a:solidFill>
                  <a:srgbClr val="16093E"/>
                </a:solidFill>
                <a:highlight>
                  <a:srgbClr val="F7F6F4"/>
                </a:highlight>
                <a:latin typeface="Avenir Next LT Pro" panose="020B0504020202020204" pitchFamily="34" charset="0"/>
              </a:rPr>
              <a:t>France </a:t>
            </a:r>
            <a:r>
              <a:rPr lang="en-US" sz="1100" b="0">
                <a:solidFill>
                  <a:srgbClr val="16093E"/>
                </a:solidFill>
                <a:highlight>
                  <a:srgbClr val="F7F6F4"/>
                </a:highlight>
                <a:latin typeface="Avenir Next LT Pro" panose="020B0504020202020204" pitchFamily="34" charset="0"/>
              </a:rPr>
              <a:t>(n=1,010). Where relevant, results have been compared to the ‘global result’ i.e. for all 10 countries included in the study. </a:t>
            </a:r>
          </a:p>
          <a:p>
            <a:pPr defTabSz="981700">
              <a:lnSpc>
                <a:spcPct val="100000"/>
              </a:lnSpc>
              <a:spcBef>
                <a:spcPts val="600"/>
              </a:spcBef>
              <a:buClrTx/>
              <a:defRPr/>
            </a:pPr>
            <a:r>
              <a:rPr lang="en-US" sz="1100" b="0">
                <a:solidFill>
                  <a:srgbClr val="16093E"/>
                </a:solidFill>
                <a:highlight>
                  <a:srgbClr val="F7F6F4"/>
                </a:highlight>
                <a:latin typeface="Avenir Next LT Pro" panose="020B0504020202020204" pitchFamily="34" charset="0"/>
              </a:rPr>
              <a:t>Participants were sourced from global panel provider PureProfile.  Fieldwork was conducted between mid and late August 2021. Quotas were set by age, gender and location to ensure a nationally representative sample. The final results were weighted by the actual age and gender proportions in France. </a:t>
            </a:r>
          </a:p>
          <a:p>
            <a:pPr defTabSz="981700">
              <a:lnSpc>
                <a:spcPct val="100000"/>
              </a:lnSpc>
              <a:spcBef>
                <a:spcPts val="600"/>
              </a:spcBef>
              <a:buClrTx/>
              <a:defRPr/>
            </a:pPr>
            <a:r>
              <a:rPr lang="en-US" sz="1100" b="0">
                <a:solidFill>
                  <a:srgbClr val="16093E"/>
                </a:solidFill>
                <a:highlight>
                  <a:srgbClr val="F7F6F4"/>
                </a:highlight>
                <a:latin typeface="Avenir Next LT Pro" panose="020B0504020202020204" pitchFamily="34" charset="0"/>
              </a:rPr>
              <a:t>Other methodological notes:</a:t>
            </a:r>
          </a:p>
          <a:p>
            <a:pPr marL="171450" indent="-171450" defTabSz="981700">
              <a:lnSpc>
                <a:spcPct val="100000"/>
              </a:lnSpc>
              <a:spcBef>
                <a:spcPts val="0"/>
              </a:spcBef>
              <a:buClrTx/>
              <a:buFont typeface="Arial" panose="020B0604020202020204" pitchFamily="34" charset="0"/>
              <a:buChar char="•"/>
              <a:defRPr/>
            </a:pPr>
            <a:r>
              <a:rPr lang="en-US" sz="1100" b="0">
                <a:solidFill>
                  <a:srgbClr val="16093E"/>
                </a:solidFill>
                <a:highlight>
                  <a:srgbClr val="F7F6F4"/>
                </a:highlight>
                <a:latin typeface="Avenir Next LT Pro" panose="020B0504020202020204" pitchFamily="34" charset="0"/>
              </a:rPr>
              <a:t>Survey questions and sample sizes are shown at the bottom of each page</a:t>
            </a:r>
          </a:p>
          <a:p>
            <a:pPr marL="171450" indent="-171450" defTabSz="981700">
              <a:lnSpc>
                <a:spcPct val="100000"/>
              </a:lnSpc>
              <a:spcBef>
                <a:spcPts val="0"/>
              </a:spcBef>
              <a:buClrTx/>
              <a:buFont typeface="Arial" panose="020B0604020202020204" pitchFamily="34" charset="0"/>
              <a:buChar char="•"/>
              <a:defRPr/>
            </a:pPr>
            <a:r>
              <a:rPr lang="en-US" sz="1100" b="0">
                <a:solidFill>
                  <a:srgbClr val="16093E"/>
                </a:solidFill>
                <a:highlight>
                  <a:srgbClr val="F7F6F4"/>
                </a:highlight>
                <a:latin typeface="Avenir Next LT Pro" panose="020B0504020202020204" pitchFamily="34" charset="0"/>
              </a:rPr>
              <a:t>Results may not always total 100% due to rounding or multiple-response questions</a:t>
            </a:r>
          </a:p>
          <a:p>
            <a:pPr marL="171450" indent="-171450" defTabSz="981700">
              <a:lnSpc>
                <a:spcPct val="100000"/>
              </a:lnSpc>
              <a:spcBef>
                <a:spcPts val="0"/>
              </a:spcBef>
              <a:buClrTx/>
              <a:buFont typeface="Arial" panose="020B0604020202020204" pitchFamily="34" charset="0"/>
              <a:buChar char="•"/>
              <a:defRPr/>
            </a:pPr>
            <a:r>
              <a:rPr lang="en-US" sz="1100" b="0">
                <a:solidFill>
                  <a:srgbClr val="16093E"/>
                </a:solidFill>
                <a:highlight>
                  <a:srgbClr val="F7F6F4"/>
                </a:highlight>
                <a:latin typeface="Avenir Next LT Pro" panose="020B0504020202020204" pitchFamily="34" charset="0"/>
              </a:rPr>
              <a:t>Down     and up     arrows show where results for this country are significantly lower / higher than all other countries combined (95% confidence level). </a:t>
            </a:r>
          </a:p>
          <a:p>
            <a:pPr defTabSz="981700">
              <a:lnSpc>
                <a:spcPct val="100000"/>
              </a:lnSpc>
              <a:spcBef>
                <a:spcPts val="600"/>
              </a:spcBef>
              <a:buClrTx/>
              <a:defRPr/>
            </a:pPr>
            <a:endParaRPr lang="en-US" sz="1100" b="0">
              <a:solidFill>
                <a:srgbClr val="16093E"/>
              </a:solidFill>
              <a:highlight>
                <a:srgbClr val="F7F6F4"/>
              </a:highlight>
              <a:latin typeface="Avenir Next LT Pro" panose="020B0504020202020204" pitchFamily="34" charset="0"/>
            </a:endParaRPr>
          </a:p>
          <a:p>
            <a:pPr defTabSz="981700">
              <a:lnSpc>
                <a:spcPct val="100000"/>
              </a:lnSpc>
              <a:spcBef>
                <a:spcPts val="600"/>
              </a:spcBef>
              <a:buClrTx/>
              <a:defRPr/>
            </a:pPr>
            <a:endParaRPr lang="en-US" sz="1100" b="0">
              <a:highlight>
                <a:srgbClr val="F7F6F4"/>
              </a:highlight>
              <a:latin typeface="Avenir Next LT Pro" panose="020B0504020202020204" pitchFamily="34" charset="0"/>
            </a:endParaRPr>
          </a:p>
          <a:p>
            <a:pPr marL="0" marR="0" lvl="0" indent="0" algn="just" defTabSz="981700" rtl="0" eaLnBrk="1" fontAlgn="auto" latinLnBrk="0" hangingPunct="1">
              <a:lnSpc>
                <a:spcPct val="100000"/>
              </a:lnSpc>
              <a:spcBef>
                <a:spcPts val="600"/>
              </a:spcBef>
              <a:spcAft>
                <a:spcPts val="600"/>
              </a:spcAft>
              <a:buClrTx/>
              <a:buSzTx/>
              <a:buFontTx/>
              <a:buNone/>
              <a:tabLst/>
              <a:defRPr/>
            </a:pPr>
            <a:endParaRPr kumimoji="0" lang="en-US" sz="1000" b="0" i="0" u="none" strike="noStrike" kern="1200" cap="none" spc="0" normalizeH="0" baseline="0" noProof="0">
              <a:ln>
                <a:noFill/>
              </a:ln>
              <a:solidFill>
                <a:srgbClr val="16093E"/>
              </a:solidFill>
              <a:effectLst/>
              <a:highlight>
                <a:srgbClr val="F7F6F4"/>
              </a:highlight>
              <a:uLnTx/>
              <a:uFillTx/>
              <a:latin typeface="Avenir Next LT Pro" panose="020B0504020202020204" pitchFamily="34" charset="0"/>
              <a:ea typeface="+mn-ea"/>
              <a:cs typeface="+mn-cs"/>
            </a:endParaRPr>
          </a:p>
          <a:p>
            <a:pPr marL="0" marR="0" lvl="0" indent="0" algn="just" defTabSz="981700" rtl="0" eaLnBrk="1" fontAlgn="auto" latinLnBrk="0" hangingPunct="1">
              <a:lnSpc>
                <a:spcPct val="100000"/>
              </a:lnSpc>
              <a:spcBef>
                <a:spcPts val="600"/>
              </a:spcBef>
              <a:spcAft>
                <a:spcPts val="600"/>
              </a:spcAft>
              <a:buClrTx/>
              <a:buSzTx/>
              <a:buFontTx/>
              <a:buNone/>
              <a:tabLst/>
              <a:defRPr/>
            </a:pPr>
            <a:endParaRPr kumimoji="0" lang="en-US" sz="1000" b="0" i="0" u="none" strike="noStrike" kern="1200" cap="none" spc="0" normalizeH="0" baseline="0" noProof="0">
              <a:ln>
                <a:noFill/>
              </a:ln>
              <a:solidFill>
                <a:srgbClr val="16093E"/>
              </a:solidFill>
              <a:effectLst/>
              <a:highlight>
                <a:srgbClr val="F7F6F4"/>
              </a:highlight>
              <a:uLnTx/>
              <a:uFillTx/>
              <a:latin typeface="Avenir Next LT Pro" panose="020B0504020202020204" pitchFamily="34" charset="0"/>
              <a:ea typeface="+mn-ea"/>
              <a:cs typeface="+mn-cs"/>
            </a:endParaRPr>
          </a:p>
          <a:p>
            <a:endParaRPr lang="en-AU">
              <a:highlight>
                <a:srgbClr val="F7F6F4"/>
              </a:highlight>
            </a:endParaRPr>
          </a:p>
        </p:txBody>
      </p:sp>
      <p:sp>
        <p:nvSpPr>
          <p:cNvPr id="7" name="Isosceles Triangle 6">
            <a:extLst>
              <a:ext uri="{FF2B5EF4-FFF2-40B4-BE49-F238E27FC236}">
                <a16:creationId xmlns:a16="http://schemas.microsoft.com/office/drawing/2014/main" id="{5F34010A-59D6-4EA2-8CD1-B27943EC98A9}"/>
              </a:ext>
            </a:extLst>
          </p:cNvPr>
          <p:cNvSpPr/>
          <p:nvPr/>
        </p:nvSpPr>
        <p:spPr>
          <a:xfrm>
            <a:off x="2025461" y="5680944"/>
            <a:ext cx="108000" cy="108000"/>
          </a:xfrm>
          <a:prstGeom prst="triangle">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81700" rtl="0" eaLnBrk="1" fontAlgn="auto" latinLnBrk="0" hangingPunct="1">
              <a:lnSpc>
                <a:spcPct val="100000"/>
              </a:lnSpc>
              <a:spcBef>
                <a:spcPts val="0"/>
              </a:spcBef>
              <a:spcAft>
                <a:spcPts val="0"/>
              </a:spcAft>
              <a:buClrTx/>
              <a:buSzTx/>
              <a:buFontTx/>
              <a:buNone/>
              <a:tabLst/>
              <a:defRPr/>
            </a:pPr>
            <a:endParaRPr kumimoji="0" lang="en-AU" sz="1932" b="0" i="0" u="none" strike="noStrike" kern="1200" cap="none" spc="0" normalizeH="0" baseline="0" noProof="0">
              <a:ln>
                <a:noFill/>
              </a:ln>
              <a:solidFill>
                <a:prstClr val="white"/>
              </a:solidFill>
              <a:effectLst/>
              <a:uLnTx/>
              <a:uFillTx/>
              <a:latin typeface="Avenir Next LT Pro"/>
              <a:ea typeface="+mn-ea"/>
              <a:cs typeface="+mn-cs"/>
            </a:endParaRPr>
          </a:p>
        </p:txBody>
      </p:sp>
      <p:sp>
        <p:nvSpPr>
          <p:cNvPr id="8" name="Isosceles Triangle 7">
            <a:extLst>
              <a:ext uri="{FF2B5EF4-FFF2-40B4-BE49-F238E27FC236}">
                <a16:creationId xmlns:a16="http://schemas.microsoft.com/office/drawing/2014/main" id="{9F2E82AF-29A1-4A06-9FD5-2C1B5A479573}"/>
              </a:ext>
            </a:extLst>
          </p:cNvPr>
          <p:cNvSpPr/>
          <p:nvPr/>
        </p:nvSpPr>
        <p:spPr>
          <a:xfrm rot="10800000">
            <a:off x="1395305" y="5690469"/>
            <a:ext cx="108000" cy="10800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81700" rtl="0" eaLnBrk="1" fontAlgn="auto" latinLnBrk="0" hangingPunct="1">
              <a:lnSpc>
                <a:spcPct val="100000"/>
              </a:lnSpc>
              <a:spcBef>
                <a:spcPts val="0"/>
              </a:spcBef>
              <a:spcAft>
                <a:spcPts val="0"/>
              </a:spcAft>
              <a:buClrTx/>
              <a:buSzTx/>
              <a:buFontTx/>
              <a:buNone/>
              <a:tabLst/>
              <a:defRPr/>
            </a:pPr>
            <a:endParaRPr kumimoji="0" lang="en-AU" sz="1932" b="0" i="0" u="none" strike="noStrike" kern="1200" cap="none" spc="0" normalizeH="0" baseline="0" noProof="0">
              <a:ln>
                <a:noFill/>
              </a:ln>
              <a:solidFill>
                <a:prstClr val="white"/>
              </a:solidFill>
              <a:effectLst/>
              <a:uLnTx/>
              <a:uFillTx/>
              <a:latin typeface="Avenir Next LT Pro"/>
              <a:ea typeface="+mn-ea"/>
              <a:cs typeface="+mn-cs"/>
            </a:endParaRPr>
          </a:p>
        </p:txBody>
      </p:sp>
      <p:sp>
        <p:nvSpPr>
          <p:cNvPr id="14" name="Content Placeholder 5">
            <a:extLst>
              <a:ext uri="{FF2B5EF4-FFF2-40B4-BE49-F238E27FC236}">
                <a16:creationId xmlns:a16="http://schemas.microsoft.com/office/drawing/2014/main" id="{8B01BCDD-171F-45E9-A95C-619A554FCC66}"/>
              </a:ext>
            </a:extLst>
          </p:cNvPr>
          <p:cNvSpPr>
            <a:spLocks noGrp="1"/>
          </p:cNvSpPr>
          <p:nvPr>
            <p:ph sz="quarter" idx="12"/>
          </p:nvPr>
        </p:nvSpPr>
        <p:spPr>
          <a:xfrm>
            <a:off x="5110385" y="289772"/>
            <a:ext cx="5826867" cy="6284409"/>
          </a:xfrm>
        </p:spPr>
        <p:txBody>
          <a:bodyPr vert="horz" wrap="square" lIns="0" tIns="0" rIns="0" bIns="0" rtlCol="0" anchor="t">
            <a:noAutofit/>
          </a:bodyPr>
          <a:lstStyle/>
          <a:p>
            <a:r>
              <a:rPr lang="en-US">
                <a:solidFill>
                  <a:schemeClr val="accent3"/>
                </a:solidFill>
                <a:highlight>
                  <a:srgbClr val="F7F6F4"/>
                </a:highlight>
              </a:rPr>
              <a:t>Key Findings for France</a:t>
            </a:r>
          </a:p>
          <a:p>
            <a:pPr marL="171450" indent="-171450" defTabSz="981700">
              <a:lnSpc>
                <a:spcPct val="100000"/>
              </a:lnSpc>
              <a:spcBef>
                <a:spcPts val="600"/>
              </a:spcBef>
              <a:buClrTx/>
              <a:buFont typeface="Arial" panose="020B0604020202020204" pitchFamily="34" charset="0"/>
              <a:buChar char="•"/>
              <a:defRPr/>
            </a:pPr>
            <a:r>
              <a:rPr kumimoji="0" lang="en-US" sz="1100" i="0" u="none" strike="noStrike" kern="1200" cap="none" spc="0" normalizeH="0" baseline="0" noProof="0">
                <a:ln>
                  <a:noFill/>
                </a:ln>
                <a:solidFill>
                  <a:srgbClr val="16093E"/>
                </a:solidFill>
                <a:effectLst/>
                <a:highlight>
                  <a:srgbClr val="F7F6F4"/>
                </a:highlight>
                <a:uLnTx/>
                <a:uFillTx/>
                <a:latin typeface="Avenir Next LT Pro" panose="020B0504020202020204" pitchFamily="34" charset="0"/>
                <a:ea typeface="+mn-ea"/>
                <a:cs typeface="+mn-cs"/>
              </a:rPr>
              <a:t>Around six in ten from France </a:t>
            </a:r>
            <a:r>
              <a:rPr kumimoji="0" lang="en-US" sz="1100" b="0" i="0" u="none" strike="noStrike" kern="1200" cap="none" spc="0" normalizeH="0" baseline="0" noProof="0">
                <a:ln>
                  <a:noFill/>
                </a:ln>
                <a:solidFill>
                  <a:srgbClr val="16093E"/>
                </a:solidFill>
                <a:effectLst/>
                <a:highlight>
                  <a:srgbClr val="F7F6F4"/>
                </a:highlight>
                <a:uLnTx/>
                <a:uFillTx/>
                <a:latin typeface="Avenir Next LT Pro" panose="020B0504020202020204" pitchFamily="34" charset="0"/>
                <a:ea typeface="+mn-ea"/>
                <a:cs typeface="+mn-cs"/>
              </a:rPr>
              <a:t>(58%) say they are strongly interested in the environmental, social and governance behaviour of government and corporates (rating it 7 or more out of 10 in importance to them</a:t>
            </a:r>
            <a:r>
              <a:rPr lang="en-US" sz="1100" b="0">
                <a:solidFill>
                  <a:srgbClr val="16093E"/>
                </a:solidFill>
                <a:highlight>
                  <a:srgbClr val="F7F6F4"/>
                </a:highlight>
                <a:latin typeface="Avenir Next LT Pro" panose="020B0504020202020204" pitchFamily="34" charset="0"/>
              </a:rPr>
              <a:t>). Some 43% say their perceptions of ESG affect their purchase decisions.</a:t>
            </a:r>
          </a:p>
          <a:p>
            <a:pPr marL="171450" indent="-171450" defTabSz="981700">
              <a:lnSpc>
                <a:spcPct val="100000"/>
              </a:lnSpc>
              <a:spcBef>
                <a:spcPts val="600"/>
              </a:spcBef>
              <a:buClrTx/>
              <a:buFont typeface="Arial" panose="020B0604020202020204" pitchFamily="34" charset="0"/>
              <a:buChar char="•"/>
              <a:defRPr/>
            </a:pPr>
            <a:r>
              <a:rPr lang="en-US" sz="1100">
                <a:solidFill>
                  <a:srgbClr val="16093E"/>
                </a:solidFill>
                <a:highlight>
                  <a:srgbClr val="F7F6F4"/>
                </a:highlight>
                <a:latin typeface="Avenir Next LT Pro" panose="020B0504020202020204" pitchFamily="34" charset="0"/>
              </a:rPr>
              <a:t>Climate and environment dominates the ESG agenda </a:t>
            </a:r>
            <a:r>
              <a:rPr lang="en-US" sz="1100" b="0">
                <a:solidFill>
                  <a:srgbClr val="16093E"/>
                </a:solidFill>
                <a:highlight>
                  <a:srgbClr val="F7F6F4"/>
                </a:highlight>
                <a:latin typeface="Avenir Next LT Pro" panose="020B0504020202020204" pitchFamily="34" charset="0"/>
              </a:rPr>
              <a:t>in France. </a:t>
            </a:r>
            <a:r>
              <a:rPr lang="en-US" sz="1100" b="0">
                <a:solidFill>
                  <a:srgbClr val="16093E"/>
                </a:solidFill>
                <a:highlight>
                  <a:srgbClr val="F7F6F4"/>
                </a:highlight>
              </a:rPr>
              <a:t>The top three issues people identified were </a:t>
            </a:r>
            <a:r>
              <a:rPr lang="en-US" sz="1100">
                <a:solidFill>
                  <a:srgbClr val="16093E"/>
                </a:solidFill>
                <a:highlight>
                  <a:srgbClr val="F7F6F4"/>
                </a:highlight>
              </a:rPr>
              <a:t>climate change</a:t>
            </a:r>
            <a:r>
              <a:rPr lang="en-US" sz="1100" b="0">
                <a:solidFill>
                  <a:srgbClr val="16093E"/>
                </a:solidFill>
                <a:highlight>
                  <a:srgbClr val="F7F6F4"/>
                </a:highlight>
              </a:rPr>
              <a:t> (mentioned by 24%), pollution (12%), environmental issues in general (10%) and employment opportunities (8%). When asked about the one ESG issue they feel is most important for the Government or companies in their country to focus on, </a:t>
            </a:r>
            <a:r>
              <a:rPr lang="en-US" sz="1100">
                <a:solidFill>
                  <a:srgbClr val="16093E"/>
                </a:solidFill>
                <a:highlight>
                  <a:srgbClr val="F7F6F4"/>
                </a:highlight>
              </a:rPr>
              <a:t>51% mentioned something related to the environment</a:t>
            </a:r>
            <a:r>
              <a:rPr lang="en-AU" sz="1100" b="0">
                <a:solidFill>
                  <a:srgbClr val="16093E"/>
                </a:solidFill>
                <a:highlight>
                  <a:srgbClr val="F7F6F4"/>
                </a:highlight>
              </a:rPr>
              <a:t>. </a:t>
            </a:r>
          </a:p>
          <a:p>
            <a:pPr marL="171450" marR="0" lvl="0" indent="-171450" algn="l" defTabSz="9817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lang="en-US" sz="1100">
                <a:solidFill>
                  <a:srgbClr val="16093E"/>
                </a:solidFill>
                <a:highlight>
                  <a:srgbClr val="F7F6F4"/>
                </a:highlight>
                <a:latin typeface="Avenir Next LT Pro" panose="020B0504020202020204" pitchFamily="34" charset="0"/>
              </a:rPr>
              <a:t>Not</a:t>
            </a:r>
            <a:r>
              <a:rPr kumimoji="0" lang="en-US" sz="1100" i="0" u="none" strike="noStrike" kern="1200" cap="none" spc="0" normalizeH="0" baseline="0" noProof="0">
                <a:ln>
                  <a:noFill/>
                </a:ln>
                <a:solidFill>
                  <a:srgbClr val="16093E"/>
                </a:solidFill>
                <a:effectLst/>
                <a:highlight>
                  <a:srgbClr val="F7F6F4"/>
                </a:highlight>
                <a:uLnTx/>
                <a:uFillTx/>
                <a:latin typeface="Avenir Next LT Pro" panose="020B0504020202020204" pitchFamily="34" charset="0"/>
                <a:ea typeface="+mn-ea"/>
                <a:cs typeface="+mn-cs"/>
              </a:rPr>
              <a:t> for profit organisations were rated best for ESG performance </a:t>
            </a:r>
            <a:r>
              <a:rPr kumimoji="0" lang="en-US" sz="1100" b="0" i="0" u="none" strike="noStrike" kern="1200" cap="none" spc="0" normalizeH="0" baseline="0" noProof="0">
                <a:ln>
                  <a:noFill/>
                </a:ln>
                <a:solidFill>
                  <a:srgbClr val="16093E"/>
                </a:solidFill>
                <a:effectLst/>
                <a:highlight>
                  <a:srgbClr val="F7F6F4"/>
                </a:highlight>
                <a:uLnTx/>
                <a:uFillTx/>
                <a:latin typeface="Avenir Next LT Pro" panose="020B0504020202020204" pitchFamily="34" charset="0"/>
                <a:ea typeface="+mn-ea"/>
                <a:cs typeface="+mn-cs"/>
              </a:rPr>
              <a:t>ratings (5.9 out of 10 on average), followed by companies (5.5) and then individual people (5.4). </a:t>
            </a:r>
            <a:r>
              <a:rPr kumimoji="0" lang="en-US" sz="1100" i="0" u="none" strike="noStrike" kern="1200" cap="none" spc="0" normalizeH="0" baseline="0" noProof="0">
                <a:ln>
                  <a:noFill/>
                </a:ln>
                <a:solidFill>
                  <a:srgbClr val="16093E"/>
                </a:solidFill>
                <a:effectLst/>
                <a:highlight>
                  <a:srgbClr val="F7F6F4"/>
                </a:highlight>
                <a:uLnTx/>
                <a:uFillTx/>
                <a:latin typeface="Avenir Next LT Pro" panose="020B0504020202020204" pitchFamily="34" charset="0"/>
                <a:ea typeface="+mn-ea"/>
                <a:cs typeface="+mn-cs"/>
              </a:rPr>
              <a:t>Government was rated the lowest overall </a:t>
            </a:r>
            <a:r>
              <a:rPr kumimoji="0" lang="en-US" sz="1100" b="0" i="0" u="none" strike="noStrike" kern="1200" cap="none" spc="0" normalizeH="0" baseline="0" noProof="0">
                <a:ln>
                  <a:noFill/>
                </a:ln>
                <a:solidFill>
                  <a:srgbClr val="16093E"/>
                </a:solidFill>
                <a:effectLst/>
                <a:highlight>
                  <a:srgbClr val="F7F6F4"/>
                </a:highlight>
                <a:uLnTx/>
                <a:uFillTx/>
                <a:latin typeface="Avenir Next LT Pro" panose="020B0504020202020204" pitchFamily="34" charset="0"/>
                <a:ea typeface="+mn-ea"/>
                <a:cs typeface="+mn-cs"/>
              </a:rPr>
              <a:t>with 28% giving a rating less than 5 and an overall average of 5.3. Participants gave significantly lower ratings of the various groups compared to all the other countries. </a:t>
            </a:r>
          </a:p>
          <a:p>
            <a:pPr marL="171450" marR="0" lvl="0" indent="-171450" algn="l" defTabSz="9817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kumimoji="0" lang="en-AU" sz="1100" b="0" i="0" u="none" strike="noStrike" kern="1200" cap="none" spc="0" normalizeH="0" baseline="0" noProof="0">
                <a:ln>
                  <a:noFill/>
                </a:ln>
                <a:solidFill>
                  <a:srgbClr val="16093E"/>
                </a:solidFill>
                <a:effectLst/>
                <a:highlight>
                  <a:srgbClr val="F7F6F4"/>
                </a:highlight>
                <a:uLnTx/>
                <a:uFillTx/>
                <a:latin typeface="Avenir Next LT Pro" panose="020B0504020202020204" pitchFamily="34" charset="0"/>
                <a:ea typeface="+mn-ea"/>
                <a:cs typeface="+mn-cs"/>
              </a:rPr>
              <a:t>Respondents in France are </a:t>
            </a:r>
            <a:r>
              <a:rPr kumimoji="0" lang="en-AU" sz="1100" i="0" u="none" strike="noStrike" kern="1200" cap="none" spc="0" normalizeH="0" baseline="0" noProof="0">
                <a:ln>
                  <a:noFill/>
                </a:ln>
                <a:solidFill>
                  <a:srgbClr val="16093E"/>
                </a:solidFill>
                <a:effectLst/>
                <a:highlight>
                  <a:srgbClr val="F7F6F4"/>
                </a:highlight>
                <a:uLnTx/>
                <a:uFillTx/>
                <a:latin typeface="Avenir Next LT Pro" panose="020B0504020202020204" pitchFamily="34" charset="0"/>
                <a:ea typeface="+mn-ea"/>
                <a:cs typeface="+mn-cs"/>
              </a:rPr>
              <a:t>looking for action on climate change and more accountability</a:t>
            </a:r>
            <a:r>
              <a:rPr kumimoji="0" lang="en-AU" sz="1100" b="0" i="0" u="none" strike="noStrike" kern="1200" cap="none" spc="0" normalizeH="0" baseline="0" noProof="0">
                <a:ln>
                  <a:noFill/>
                </a:ln>
                <a:solidFill>
                  <a:srgbClr val="16093E"/>
                </a:solidFill>
                <a:effectLst/>
                <a:highlight>
                  <a:srgbClr val="F7F6F4"/>
                </a:highlight>
                <a:uLnTx/>
                <a:uFillTx/>
                <a:latin typeface="Avenir Next LT Pro" panose="020B0504020202020204" pitchFamily="34" charset="0"/>
                <a:ea typeface="+mn-ea"/>
                <a:cs typeface="+mn-cs"/>
              </a:rPr>
              <a:t>. Modelling reveals that the biggest drivers of perceptions about the ESG performance of government are </a:t>
            </a:r>
            <a:r>
              <a:rPr lang="en-US" sz="1100" b="0" i="1">
                <a:highlight>
                  <a:srgbClr val="F7F6F4"/>
                </a:highlight>
              </a:rPr>
              <a:t>ensuring ethical employment practices, including among supply chains’, ‘taking responsibility when things go wrong’ </a:t>
            </a:r>
            <a:r>
              <a:rPr lang="en-US" sz="1100" b="0">
                <a:highlight>
                  <a:srgbClr val="F7F6F4"/>
                </a:highlight>
              </a:rPr>
              <a:t>and</a:t>
            </a:r>
            <a:r>
              <a:rPr lang="en-US" sz="1100" b="0" i="1">
                <a:highlight>
                  <a:srgbClr val="F7F6F4"/>
                </a:highlight>
              </a:rPr>
              <a:t> ‘action on climate change’. </a:t>
            </a:r>
            <a:r>
              <a:rPr lang="en-US" sz="1100" b="0">
                <a:highlight>
                  <a:srgbClr val="F7F6F4"/>
                </a:highlight>
              </a:rPr>
              <a:t>These are all key areas for improvement given the low ratings received on these metrics. </a:t>
            </a:r>
          </a:p>
          <a:p>
            <a:pPr marL="171450" marR="0" lvl="0" indent="-171450" algn="l" defTabSz="9817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lang="en-AU" sz="1100" b="0">
                <a:highlight>
                  <a:srgbClr val="F7F6F4"/>
                </a:highlight>
              </a:rPr>
              <a:t>Further modelling reveals </a:t>
            </a:r>
            <a:r>
              <a:rPr lang="en-US" sz="1100">
                <a:highlight>
                  <a:srgbClr val="F7F6F4"/>
                </a:highlight>
              </a:rPr>
              <a:t>technology and the energy and utilities industries </a:t>
            </a:r>
            <a:r>
              <a:rPr lang="en-US" sz="1100" b="0">
                <a:highlight>
                  <a:srgbClr val="F7F6F4"/>
                </a:highlight>
              </a:rPr>
              <a:t>have the strongest influence on community perceptions of overall company ESG performance. The </a:t>
            </a:r>
            <a:r>
              <a:rPr lang="en-US" sz="1100">
                <a:highlight>
                  <a:srgbClr val="F7F6F4"/>
                </a:highlight>
              </a:rPr>
              <a:t>healthcare, education and technology </a:t>
            </a:r>
            <a:r>
              <a:rPr lang="en-US" sz="1100" b="0">
                <a:highlight>
                  <a:srgbClr val="F7F6F4"/>
                </a:highlight>
              </a:rPr>
              <a:t>sectors are rated the highest for ESG performance, while </a:t>
            </a:r>
            <a:r>
              <a:rPr lang="en-US" sz="1100">
                <a:highlight>
                  <a:srgbClr val="F7F6F4"/>
                </a:highlight>
              </a:rPr>
              <a:t>manufacturing, mining and chemicals</a:t>
            </a:r>
            <a:r>
              <a:rPr lang="en-US" sz="1100" b="0">
                <a:highlight>
                  <a:srgbClr val="F7F6F4"/>
                </a:highlight>
              </a:rPr>
              <a:t> were rated the lowest.</a:t>
            </a:r>
            <a:endParaRPr lang="en-US" sz="1100">
              <a:highlight>
                <a:srgbClr val="F7F6F4"/>
              </a:highlight>
            </a:endParaRPr>
          </a:p>
          <a:p>
            <a:pPr marL="171450" indent="-171450" defTabSz="981700">
              <a:lnSpc>
                <a:spcPct val="100000"/>
              </a:lnSpc>
              <a:spcBef>
                <a:spcPts val="600"/>
              </a:spcBef>
              <a:buClrTx/>
              <a:buFont typeface="Arial" panose="020B0604020202020204" pitchFamily="34" charset="0"/>
              <a:buChar char="•"/>
              <a:defRPr/>
            </a:pPr>
            <a:r>
              <a:rPr kumimoji="0" lang="en-AU" sz="1100" b="0" i="0" u="none" strike="noStrike" kern="1200" cap="none" spc="0" normalizeH="0" baseline="0" noProof="0">
                <a:ln>
                  <a:noFill/>
                </a:ln>
                <a:solidFill>
                  <a:srgbClr val="16093E"/>
                </a:solidFill>
                <a:effectLst/>
                <a:highlight>
                  <a:srgbClr val="F7F6F4"/>
                </a:highlight>
                <a:uLnTx/>
                <a:uFillTx/>
                <a:latin typeface="Avenir Next LT Pro" panose="020B0504020202020204" pitchFamily="34" charset="0"/>
                <a:ea typeface="+mn-ea"/>
                <a:cs typeface="+mn-cs"/>
              </a:rPr>
              <a:t>Corporate ESG ratings are driven by </a:t>
            </a:r>
            <a:r>
              <a:rPr lang="en-AU" sz="1100" b="0" i="1">
                <a:highlight>
                  <a:srgbClr val="F7F6F4"/>
                </a:highlight>
              </a:rPr>
              <a:t>genuinely working towards being carbon neutral</a:t>
            </a:r>
            <a:r>
              <a:rPr lang="en-AU" sz="1100" b="0">
                <a:highlight>
                  <a:srgbClr val="F7F6F4"/>
                </a:highlight>
              </a:rPr>
              <a:t> and </a:t>
            </a:r>
            <a:r>
              <a:rPr lang="en-AU" sz="1100" b="0" i="1">
                <a:highlight>
                  <a:srgbClr val="F7F6F4"/>
                </a:highlight>
              </a:rPr>
              <a:t>behaving responsibly in the communities in which they operate. These </a:t>
            </a:r>
            <a:r>
              <a:rPr lang="en-AU" sz="1100" b="0">
                <a:highlight>
                  <a:srgbClr val="F7F6F4"/>
                </a:highlight>
              </a:rPr>
              <a:t>should be considered </a:t>
            </a:r>
            <a:r>
              <a:rPr lang="en-AU" sz="1100">
                <a:highlight>
                  <a:srgbClr val="F7F6F4"/>
                </a:highlight>
              </a:rPr>
              <a:t>key priority areas for companies looking to improve perceptions of their ESG performance</a:t>
            </a:r>
            <a:r>
              <a:rPr lang="en-AU" sz="1100" b="0">
                <a:highlight>
                  <a:srgbClr val="F7F6F4"/>
                </a:highlight>
              </a:rPr>
              <a:t>. </a:t>
            </a:r>
            <a:endParaRPr lang="en-AU">
              <a:highlight>
                <a:srgbClr val="F7F6F4"/>
              </a:highlight>
            </a:endParaRPr>
          </a:p>
        </p:txBody>
      </p:sp>
    </p:spTree>
    <p:extLst>
      <p:ext uri="{BB962C8B-B14F-4D97-AF65-F5344CB8AC3E}">
        <p14:creationId xmlns:p14="http://schemas.microsoft.com/office/powerpoint/2010/main" val="20763176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FF1F54E-2569-4F8A-98E3-C95786201727}"/>
              </a:ext>
            </a:extLst>
          </p:cNvPr>
          <p:cNvSpPr>
            <a:spLocks noGrp="1"/>
          </p:cNvSpPr>
          <p:nvPr>
            <p:ph type="title"/>
          </p:nvPr>
        </p:nvSpPr>
        <p:spPr/>
        <p:txBody>
          <a:bodyPr/>
          <a:lstStyle/>
          <a:p>
            <a:r>
              <a:rPr lang="en-US" sz="3200">
                <a:latin typeface="Avenir Next LT Pro"/>
              </a:rPr>
              <a:t>Awareness and knowledge of ESG</a:t>
            </a:r>
            <a:r>
              <a:rPr lang="en-US" sz="3200">
                <a:solidFill>
                  <a:srgbClr val="16093E"/>
                </a:solidFill>
                <a:latin typeface="Avenir Next LT Pro"/>
              </a:rPr>
              <a:t> </a:t>
            </a:r>
            <a:r>
              <a:rPr lang="en-US" sz="3200">
                <a:solidFill>
                  <a:srgbClr val="C81783"/>
                </a:solidFill>
                <a:latin typeface="Avenir Next LT Pro"/>
              </a:rPr>
              <a:t>.</a:t>
            </a:r>
            <a:endParaRPr lang="en-GB" sz="3200">
              <a:solidFill>
                <a:srgbClr val="C81783"/>
              </a:solidFill>
              <a:latin typeface="Avenir Next LT Pro"/>
            </a:endParaRPr>
          </a:p>
        </p:txBody>
      </p:sp>
      <p:sp>
        <p:nvSpPr>
          <p:cNvPr id="2" name="Slide Number Placeholder 1">
            <a:extLst>
              <a:ext uri="{FF2B5EF4-FFF2-40B4-BE49-F238E27FC236}">
                <a16:creationId xmlns:a16="http://schemas.microsoft.com/office/drawing/2014/main" id="{A9B22992-2001-4744-8EA9-84758625308A}"/>
              </a:ext>
            </a:extLst>
          </p:cNvPr>
          <p:cNvSpPr>
            <a:spLocks noGrp="1"/>
          </p:cNvSpPr>
          <p:nvPr>
            <p:ph type="sldNum" sz="quarter" idx="10"/>
          </p:nvPr>
        </p:nvSpPr>
        <p:spPr/>
        <p:txBody>
          <a:bodyPr/>
          <a:lstStyle/>
          <a:p>
            <a:fld id="{BDF47034-4E95-F145-8655-D9B3093EB1CC}" type="slidenum">
              <a:rPr lang="en-US" smtClean="0"/>
              <a:pPr/>
              <a:t>4</a:t>
            </a:fld>
            <a:endParaRPr lang="en-US"/>
          </a:p>
        </p:txBody>
      </p:sp>
      <p:sp>
        <p:nvSpPr>
          <p:cNvPr id="22" name="Rectangle 21">
            <a:extLst>
              <a:ext uri="{FF2B5EF4-FFF2-40B4-BE49-F238E27FC236}">
                <a16:creationId xmlns:a16="http://schemas.microsoft.com/office/drawing/2014/main" id="{470CB0AE-A4AB-4A6B-9242-358F7A96F157}"/>
              </a:ext>
            </a:extLst>
          </p:cNvPr>
          <p:cNvSpPr/>
          <p:nvPr/>
        </p:nvSpPr>
        <p:spPr>
          <a:xfrm>
            <a:off x="619402" y="722598"/>
            <a:ext cx="10372448" cy="984885"/>
          </a:xfrm>
          <a:prstGeom prst="rect">
            <a:avLst/>
          </a:prstGeom>
        </p:spPr>
        <p:txBody>
          <a:bodyPr wrap="square" lIns="91440" tIns="45720" rIns="91440" bIns="45720" anchor="t">
            <a:spAutoFit/>
          </a:bodyPr>
          <a:lstStyle/>
          <a:p>
            <a:pPr>
              <a:spcBef>
                <a:spcPts val="600"/>
              </a:spcBef>
              <a:spcAft>
                <a:spcPts val="600"/>
              </a:spcAft>
              <a:defRPr/>
            </a:pPr>
            <a:r>
              <a:rPr lang="en-AU" sz="1200"/>
              <a:t>Around six in ten participants from France had a strong interest in environmental, social and governance issues (58% rated 7 or more out of 10) with 43% saying it is an important consideration when deciding to purchase products or services from specific companies (rating 7+).</a:t>
            </a:r>
          </a:p>
          <a:p>
            <a:pPr>
              <a:spcBef>
                <a:spcPts val="600"/>
              </a:spcBef>
              <a:spcAft>
                <a:spcPts val="600"/>
              </a:spcAft>
              <a:defRPr/>
            </a:pPr>
            <a:r>
              <a:rPr lang="en-AU" sz="1200" b="1"/>
              <a:t>Almost half the participants in France (47%</a:t>
            </a:r>
            <a:r>
              <a:rPr lang="en-AU" sz="1200"/>
              <a:t>) had heard of the term ESG without being prompted, however only 13% said they had a good understanding of it. Further, awareness of ESG was significantly lower than in other countries. </a:t>
            </a:r>
          </a:p>
        </p:txBody>
      </p:sp>
      <p:sp>
        <p:nvSpPr>
          <p:cNvPr id="23" name="Text Placeholder 6">
            <a:extLst>
              <a:ext uri="{FF2B5EF4-FFF2-40B4-BE49-F238E27FC236}">
                <a16:creationId xmlns:a16="http://schemas.microsoft.com/office/drawing/2014/main" id="{199E1CB5-2011-477B-AD3E-C6C993097A25}"/>
              </a:ext>
            </a:extLst>
          </p:cNvPr>
          <p:cNvSpPr txBox="1">
            <a:spLocks/>
          </p:cNvSpPr>
          <p:nvPr/>
        </p:nvSpPr>
        <p:spPr>
          <a:xfrm>
            <a:off x="619402" y="5894255"/>
            <a:ext cx="10600651" cy="363591"/>
          </a:xfrm>
          <a:prstGeom prst="rect">
            <a:avLst/>
          </a:prstGeom>
        </p:spPr>
        <p:txBody>
          <a:bodyPr vert="horz" wrap="square" lIns="0" tIns="0" rIns="0" bIns="0" rtlCol="0">
            <a:noAutofit/>
          </a:bodyPr>
          <a:lstStyle>
            <a:lvl1pPr marL="0" indent="0" algn="l" defTabSz="864009" rtl="0" eaLnBrk="1" latinLnBrk="0" hangingPunct="1">
              <a:lnSpc>
                <a:spcPct val="90000"/>
              </a:lnSpc>
              <a:spcBef>
                <a:spcPts val="0"/>
              </a:spcBef>
              <a:spcAft>
                <a:spcPts val="600"/>
              </a:spcAft>
              <a:buClr>
                <a:srgbClr val="E9A913"/>
              </a:buClr>
              <a:buFont typeface="System Font Regular"/>
              <a:buNone/>
              <a:defRPr sz="2400" b="1" i="0" kern="1200">
                <a:solidFill>
                  <a:srgbClr val="1D112A"/>
                </a:solidFill>
                <a:latin typeface="+mj-lt"/>
                <a:ea typeface="+mn-ea"/>
                <a:cs typeface="+mn-cs"/>
              </a:defRPr>
            </a:lvl1pPr>
            <a:lvl2pPr marL="0" indent="0" algn="l" defTabSz="864009" rtl="0" eaLnBrk="1" latinLnBrk="0" hangingPunct="1">
              <a:lnSpc>
                <a:spcPct val="90000"/>
              </a:lnSpc>
              <a:spcBef>
                <a:spcPts val="600"/>
              </a:spcBef>
              <a:spcAft>
                <a:spcPts val="300"/>
              </a:spcAft>
              <a:buClr>
                <a:srgbClr val="E9A913"/>
              </a:buClr>
              <a:buFont typeface="System Font Regular"/>
              <a:buNone/>
              <a:defRPr sz="1600" b="1" i="0" kern="1200">
                <a:solidFill>
                  <a:srgbClr val="1D112A"/>
                </a:solidFill>
                <a:latin typeface="+mn-lt"/>
                <a:ea typeface="+mn-ea"/>
                <a:cs typeface="+mn-cs"/>
              </a:defRPr>
            </a:lvl2pPr>
            <a:lvl3pPr marL="0" indent="0" algn="l" defTabSz="864009" rtl="0" eaLnBrk="1" latinLnBrk="0" hangingPunct="1">
              <a:lnSpc>
                <a:spcPct val="90000"/>
              </a:lnSpc>
              <a:spcBef>
                <a:spcPts val="0"/>
              </a:spcBef>
              <a:spcAft>
                <a:spcPts val="600"/>
              </a:spcAft>
              <a:buClr>
                <a:srgbClr val="E9A913"/>
              </a:buClr>
              <a:buFont typeface="Arial" panose="020B0604020202020204" pitchFamily="34" charset="0"/>
              <a:buNone/>
              <a:defRPr sz="1400" b="0" i="0" kern="1200">
                <a:solidFill>
                  <a:srgbClr val="1D112A"/>
                </a:solidFill>
                <a:latin typeface="+mn-lt"/>
                <a:ea typeface="+mn-ea"/>
                <a:cs typeface="+mn-cs"/>
              </a:defRPr>
            </a:lvl3pPr>
            <a:lvl4pPr marL="180000" indent="-180000" algn="l" defTabSz="864009" rtl="0" eaLnBrk="1" latinLnBrk="0" hangingPunct="1">
              <a:lnSpc>
                <a:spcPct val="90000"/>
              </a:lnSpc>
              <a:spcBef>
                <a:spcPts val="0"/>
              </a:spcBef>
              <a:spcAft>
                <a:spcPts val="600"/>
              </a:spcAft>
              <a:buClr>
                <a:srgbClr val="E9A913"/>
              </a:buClr>
              <a:buSzPct val="100000"/>
              <a:buFont typeface="Arial" panose="020B0604020202020204" pitchFamily="34" charset="0"/>
              <a:buChar char="&gt;"/>
              <a:defRPr sz="1400" b="0" i="0" kern="1200">
                <a:solidFill>
                  <a:srgbClr val="1D112A"/>
                </a:solidFill>
                <a:latin typeface="+mn-lt"/>
                <a:ea typeface="+mn-ea"/>
                <a:cs typeface="+mn-cs"/>
              </a:defRPr>
            </a:lvl4pPr>
            <a:lvl5pPr marL="360000" indent="-180000" algn="l" defTabSz="864009" rtl="0" eaLnBrk="1" latinLnBrk="0" hangingPunct="1">
              <a:lnSpc>
                <a:spcPct val="90000"/>
              </a:lnSpc>
              <a:spcBef>
                <a:spcPts val="0"/>
              </a:spcBef>
              <a:spcAft>
                <a:spcPts val="600"/>
              </a:spcAft>
              <a:buClr>
                <a:srgbClr val="E9A913"/>
              </a:buClr>
              <a:buSzPct val="100000"/>
              <a:buFont typeface="Arial" panose="020B0604020202020204" pitchFamily="34" charset="0"/>
              <a:buChar char="–"/>
              <a:defRPr sz="1400" b="0" i="0" kern="1200">
                <a:solidFill>
                  <a:srgbClr val="1D112A"/>
                </a:solidFill>
                <a:latin typeface="+mn-lt"/>
                <a:ea typeface="+mn-ea"/>
                <a:cs typeface="+mn-cs"/>
              </a:defRPr>
            </a:lvl5pPr>
            <a:lvl6pPr marL="2376025" indent="-216002" algn="l" defTabSz="864009"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29" indent="-216002" algn="l" defTabSz="864009"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33" indent="-216002" algn="l" defTabSz="864009"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37" indent="-216002" algn="l" defTabSz="864009"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pPr>
              <a:spcAft>
                <a:spcPts val="0"/>
              </a:spcAft>
            </a:pPr>
            <a:r>
              <a:rPr lang="en-AU" sz="900" b="0" i="1">
                <a:latin typeface="Avenir Next LT Pro" panose="020B0504020202020204" pitchFamily="34" charset="0"/>
                <a:cs typeface="Arial" panose="020B0604020202020204" pitchFamily="34" charset="0"/>
              </a:rPr>
              <a:t>Base: All participants in France (n = 1,010); All survey participants (n=10,203) * see full report for definition</a:t>
            </a:r>
          </a:p>
          <a:p>
            <a:pPr>
              <a:spcAft>
                <a:spcPts val="0"/>
              </a:spcAft>
            </a:pPr>
            <a:r>
              <a:rPr lang="en-US" sz="900" b="0" i="1">
                <a:solidFill>
                  <a:srgbClr val="16093E"/>
                </a:solidFill>
                <a:latin typeface="Avenir Next LT Pro" panose="020B0504020202020204" pitchFamily="34" charset="0"/>
                <a:cs typeface="Arial" panose="020B0604020202020204" pitchFamily="34" charset="0"/>
              </a:rPr>
              <a:t>Q3. Before today, had you heard of the term “ESG” which stands for “Environmental, Social and Governance (ESG)”?</a:t>
            </a:r>
          </a:p>
          <a:p>
            <a:pPr>
              <a:spcAft>
                <a:spcPts val="0"/>
              </a:spcAft>
            </a:pPr>
            <a:r>
              <a:rPr lang="en-US" sz="900" b="0" i="1" err="1">
                <a:solidFill>
                  <a:srgbClr val="16093E"/>
                </a:solidFill>
                <a:latin typeface="Avenir Next LT Pro" panose="020B0504020202020204" pitchFamily="34" charset="0"/>
                <a:cs typeface="Arial" panose="020B0604020202020204" pitchFamily="34" charset="0"/>
              </a:rPr>
              <a:t>Q4</a:t>
            </a:r>
            <a:r>
              <a:rPr lang="en-US" sz="900" b="0" i="1">
                <a:solidFill>
                  <a:srgbClr val="16093E"/>
                </a:solidFill>
                <a:latin typeface="Avenir Next LT Pro" panose="020B0504020202020204" pitchFamily="34" charset="0"/>
                <a:cs typeface="Arial" panose="020B0604020202020204" pitchFamily="34" charset="0"/>
              </a:rPr>
              <a:t>. How interested are you in Environmental, Social and Governance (ESG) issues, if at all? 0=not at all interested, 10=extremely interested</a:t>
            </a:r>
          </a:p>
          <a:p>
            <a:pPr>
              <a:spcAft>
                <a:spcPts val="0"/>
              </a:spcAft>
            </a:pPr>
            <a:r>
              <a:rPr lang="en-US" sz="900" b="0" i="1" err="1">
                <a:latin typeface="Avenir Next LT Pro" panose="020B0504020202020204" pitchFamily="34" charset="0"/>
                <a:cs typeface="Arial" panose="020B0604020202020204" pitchFamily="34" charset="0"/>
              </a:rPr>
              <a:t>Q10</a:t>
            </a:r>
            <a:r>
              <a:rPr lang="en-US" sz="900" b="0" i="1">
                <a:latin typeface="Avenir Next LT Pro" panose="020B0504020202020204" pitchFamily="34" charset="0"/>
                <a:cs typeface="Arial" panose="020B0604020202020204" pitchFamily="34" charset="0"/>
              </a:rPr>
              <a:t>. In your day-to-day life how important are ESG issues in influencing whether you decide to purchase products or services from specific companies? </a:t>
            </a:r>
            <a:r>
              <a:rPr lang="en-US" sz="900" b="0" i="1">
                <a:solidFill>
                  <a:srgbClr val="16093E"/>
                </a:solidFill>
                <a:latin typeface="Avenir Next LT Pro" panose="020B0504020202020204" pitchFamily="34" charset="0"/>
                <a:cs typeface="Arial" panose="020B0604020202020204" pitchFamily="34" charset="0"/>
              </a:rPr>
              <a:t>0=not at all important, 10=extremely important</a:t>
            </a:r>
          </a:p>
          <a:p>
            <a:pPr>
              <a:spcAft>
                <a:spcPts val="0"/>
              </a:spcAft>
            </a:pPr>
            <a:r>
              <a:rPr lang="en-US" sz="900" b="0" i="1">
                <a:solidFill>
                  <a:srgbClr val="16093E"/>
                </a:solidFill>
                <a:latin typeface="Avenir Next LT Pro" panose="020B0504020202020204" pitchFamily="34" charset="0"/>
                <a:cs typeface="Arial" panose="020B0604020202020204" pitchFamily="34" charset="0"/>
              </a:rPr>
              <a:t> </a:t>
            </a:r>
          </a:p>
          <a:p>
            <a:pPr>
              <a:spcAft>
                <a:spcPts val="0"/>
              </a:spcAft>
            </a:pPr>
            <a:endParaRPr lang="en-AU" sz="900" b="0" i="1">
              <a:latin typeface="Avenir Next LT Pro" panose="020B0504020202020204" pitchFamily="34" charset="0"/>
              <a:cs typeface="Arial" panose="020B0604020202020204" pitchFamily="34" charset="0"/>
            </a:endParaRPr>
          </a:p>
        </p:txBody>
      </p:sp>
      <p:graphicFrame>
        <p:nvGraphicFramePr>
          <p:cNvPr id="24" name="Chart 23">
            <a:extLst>
              <a:ext uri="{FF2B5EF4-FFF2-40B4-BE49-F238E27FC236}">
                <a16:creationId xmlns:a16="http://schemas.microsoft.com/office/drawing/2014/main" id="{F60A1CC8-B89E-43D5-892D-C57B26432EA2}"/>
              </a:ext>
            </a:extLst>
          </p:cNvPr>
          <p:cNvGraphicFramePr/>
          <p:nvPr>
            <p:extLst>
              <p:ext uri="{D42A27DB-BD31-4B8C-83A1-F6EECF244321}">
                <p14:modId xmlns:p14="http://schemas.microsoft.com/office/powerpoint/2010/main" val="648627851"/>
              </p:ext>
            </p:extLst>
          </p:nvPr>
        </p:nvGraphicFramePr>
        <p:xfrm>
          <a:off x="407623" y="2144232"/>
          <a:ext cx="9036559" cy="179574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5" name="Table 30">
            <a:extLst>
              <a:ext uri="{FF2B5EF4-FFF2-40B4-BE49-F238E27FC236}">
                <a16:creationId xmlns:a16="http://schemas.microsoft.com/office/drawing/2014/main" id="{4F145581-7F7C-425E-9A51-4BB6FDA624B9}"/>
              </a:ext>
            </a:extLst>
          </p:cNvPr>
          <p:cNvGraphicFramePr>
            <a:graphicFrameLocks noGrp="1"/>
          </p:cNvGraphicFramePr>
          <p:nvPr>
            <p:extLst>
              <p:ext uri="{D42A27DB-BD31-4B8C-83A1-F6EECF244321}">
                <p14:modId xmlns:p14="http://schemas.microsoft.com/office/powerpoint/2010/main" val="1789137364"/>
              </p:ext>
            </p:extLst>
          </p:nvPr>
        </p:nvGraphicFramePr>
        <p:xfrm>
          <a:off x="9446203" y="2431751"/>
          <a:ext cx="1112539" cy="1155726"/>
        </p:xfrm>
        <a:graphic>
          <a:graphicData uri="http://schemas.openxmlformats.org/drawingml/2006/table">
            <a:tbl>
              <a:tblPr firstRow="1" bandRow="1">
                <a:tableStyleId>{2D5ABB26-0587-4C30-8999-92F81FD0307C}</a:tableStyleId>
              </a:tblPr>
              <a:tblGrid>
                <a:gridCol w="1112539">
                  <a:extLst>
                    <a:ext uri="{9D8B030D-6E8A-4147-A177-3AD203B41FA5}">
                      <a16:colId xmlns:a16="http://schemas.microsoft.com/office/drawing/2014/main" val="1328921270"/>
                    </a:ext>
                  </a:extLst>
                </a:gridCol>
              </a:tblGrid>
              <a:tr h="577863">
                <a:tc>
                  <a:txBody>
                    <a:bodyPr/>
                    <a:lstStyle/>
                    <a:p>
                      <a:pPr marL="0" marR="0" lvl="0" indent="0" algn="ctr" defTabSz="864009"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rPr>
                        <a:t>47</a:t>
                      </a:r>
                      <a:endParaRPr kumimoji="0" lang="en-AU" sz="1000" b="0"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24766923"/>
                  </a:ext>
                </a:extLst>
              </a:tr>
              <a:tr h="577863">
                <a:tc>
                  <a:txBody>
                    <a:bodyPr/>
                    <a:lstStyle/>
                    <a:p>
                      <a:pPr marL="0" marR="0" lvl="0" indent="0" algn="ctr" defTabSz="864009"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rPr>
                        <a:t>51</a:t>
                      </a:r>
                      <a:endParaRPr kumimoji="0" lang="en-AU" sz="1000" b="0"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65684030"/>
                  </a:ext>
                </a:extLst>
              </a:tr>
            </a:tbl>
          </a:graphicData>
        </a:graphic>
      </p:graphicFrame>
      <p:sp>
        <p:nvSpPr>
          <p:cNvPr id="29" name="Isosceles Triangle 28">
            <a:extLst>
              <a:ext uri="{FF2B5EF4-FFF2-40B4-BE49-F238E27FC236}">
                <a16:creationId xmlns:a16="http://schemas.microsoft.com/office/drawing/2014/main" id="{8C946B52-FBF8-4641-B731-610B27992C65}"/>
              </a:ext>
            </a:extLst>
          </p:cNvPr>
          <p:cNvSpPr/>
          <p:nvPr/>
        </p:nvSpPr>
        <p:spPr>
          <a:xfrm rot="10800000">
            <a:off x="10142729" y="2675152"/>
            <a:ext cx="108000" cy="10800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4" name="TextBox 33">
            <a:extLst>
              <a:ext uri="{FF2B5EF4-FFF2-40B4-BE49-F238E27FC236}">
                <a16:creationId xmlns:a16="http://schemas.microsoft.com/office/drawing/2014/main" id="{0E793271-BB13-4FA9-9976-08DA88835DD6}"/>
              </a:ext>
            </a:extLst>
          </p:cNvPr>
          <p:cNvSpPr txBox="1"/>
          <p:nvPr/>
        </p:nvSpPr>
        <p:spPr>
          <a:xfrm>
            <a:off x="9291996" y="2041523"/>
            <a:ext cx="1560904" cy="400110"/>
          </a:xfrm>
          <a:prstGeom prst="rect">
            <a:avLst/>
          </a:prstGeom>
          <a:noFill/>
        </p:spPr>
        <p:txBody>
          <a:bodyPr wrap="square">
            <a:spAutoFit/>
          </a:bodyPr>
          <a:lstStyle/>
          <a:p>
            <a:pPr algn="ctr"/>
            <a:r>
              <a:rPr lang="en-AU" sz="1000" b="1"/>
              <a:t>NETT heard of ESG (%)</a:t>
            </a:r>
          </a:p>
        </p:txBody>
      </p:sp>
      <p:sp>
        <p:nvSpPr>
          <p:cNvPr id="10" name="Isosceles Triangle 9">
            <a:extLst>
              <a:ext uri="{FF2B5EF4-FFF2-40B4-BE49-F238E27FC236}">
                <a16:creationId xmlns:a16="http://schemas.microsoft.com/office/drawing/2014/main" id="{8E49EA50-4C34-48A3-BC9C-031D0A67E3B7}"/>
              </a:ext>
            </a:extLst>
          </p:cNvPr>
          <p:cNvSpPr/>
          <p:nvPr/>
        </p:nvSpPr>
        <p:spPr>
          <a:xfrm rot="10800000">
            <a:off x="2348758" y="2717635"/>
            <a:ext cx="108000" cy="10800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 name="Isosceles Triangle 10">
            <a:extLst>
              <a:ext uri="{FF2B5EF4-FFF2-40B4-BE49-F238E27FC236}">
                <a16:creationId xmlns:a16="http://schemas.microsoft.com/office/drawing/2014/main" id="{9A668897-67CB-4778-8EE3-B56925437C01}"/>
              </a:ext>
            </a:extLst>
          </p:cNvPr>
          <p:cNvSpPr/>
          <p:nvPr/>
        </p:nvSpPr>
        <p:spPr>
          <a:xfrm>
            <a:off x="9071487" y="2717636"/>
            <a:ext cx="108000" cy="108000"/>
          </a:xfrm>
          <a:prstGeom prst="triangle">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4" name="Rectangle: Rounded Corners 13">
            <a:extLst>
              <a:ext uri="{FF2B5EF4-FFF2-40B4-BE49-F238E27FC236}">
                <a16:creationId xmlns:a16="http://schemas.microsoft.com/office/drawing/2014/main" id="{C58023B0-0191-4B1F-920E-82DDF65CEA73}"/>
              </a:ext>
            </a:extLst>
          </p:cNvPr>
          <p:cNvSpPr/>
          <p:nvPr/>
        </p:nvSpPr>
        <p:spPr>
          <a:xfrm>
            <a:off x="3305175" y="4487874"/>
            <a:ext cx="3000376" cy="895546"/>
          </a:xfrm>
          <a:prstGeom prst="roundRect">
            <a:avLst>
              <a:gd name="adj" fmla="val 13123"/>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ctr" defTabSz="981700" rtl="0" eaLnBrk="1" fontAlgn="auto" latinLnBrk="0" hangingPunct="1">
              <a:lnSpc>
                <a:spcPct val="100000"/>
              </a:lnSpc>
              <a:spcBef>
                <a:spcPts val="600"/>
              </a:spcBef>
              <a:spcAft>
                <a:spcPts val="600"/>
              </a:spcAft>
              <a:buClrTx/>
              <a:buSzTx/>
              <a:buFontTx/>
              <a:buNone/>
              <a:tabLst/>
              <a:defRPr/>
            </a:pPr>
            <a:r>
              <a:rPr kumimoji="0" lang="en-US" sz="1600" b="1"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rPr>
              <a:t>58%</a:t>
            </a:r>
            <a:r>
              <a:rPr kumimoji="0" lang="en-US" sz="1200" b="0"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rPr>
              <a:t> </a:t>
            </a:r>
            <a:r>
              <a:rPr kumimoji="0" lang="en-US" sz="1100" b="0"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rPr>
              <a:t>say they are very interested in ESG issues (rating of 7+ out of 10)</a:t>
            </a:r>
            <a:endParaRPr lang="en-AU" sz="1200"/>
          </a:p>
        </p:txBody>
      </p:sp>
      <p:sp>
        <p:nvSpPr>
          <p:cNvPr id="16" name="Rectangle: Rounded Corners 15">
            <a:extLst>
              <a:ext uri="{FF2B5EF4-FFF2-40B4-BE49-F238E27FC236}">
                <a16:creationId xmlns:a16="http://schemas.microsoft.com/office/drawing/2014/main" id="{C47EC73A-7B15-4DE8-8585-5C92B27F0ABC}"/>
              </a:ext>
            </a:extLst>
          </p:cNvPr>
          <p:cNvSpPr/>
          <p:nvPr/>
        </p:nvSpPr>
        <p:spPr>
          <a:xfrm>
            <a:off x="786708" y="4568533"/>
            <a:ext cx="2318442" cy="862989"/>
          </a:xfrm>
          <a:prstGeom prst="roundRect">
            <a:avLst>
              <a:gd name="adj" fmla="val 13123"/>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ctr" defTabSz="981700" rtl="0" eaLnBrk="1" fontAlgn="auto" latinLnBrk="0" hangingPunct="1">
              <a:lnSpc>
                <a:spcPct val="100000"/>
              </a:lnSpc>
              <a:spcBef>
                <a:spcPts val="600"/>
              </a:spcBef>
              <a:spcAft>
                <a:spcPts val="600"/>
              </a:spcAft>
              <a:buClrTx/>
              <a:buSzTx/>
              <a:buFontTx/>
              <a:buNone/>
              <a:tabLst/>
              <a:defRPr/>
            </a:pPr>
            <a:r>
              <a:rPr kumimoji="0" lang="en-US" sz="1100"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rPr>
              <a:t>After being prompted with a definition of what ESG is…*</a:t>
            </a:r>
            <a:endParaRPr lang="en-AU" sz="1000"/>
          </a:p>
        </p:txBody>
      </p:sp>
      <p:sp>
        <p:nvSpPr>
          <p:cNvPr id="17" name="Rectangle: Rounded Corners 16">
            <a:extLst>
              <a:ext uri="{FF2B5EF4-FFF2-40B4-BE49-F238E27FC236}">
                <a16:creationId xmlns:a16="http://schemas.microsoft.com/office/drawing/2014/main" id="{665175EB-4471-4859-B887-28D7E3218E26}"/>
              </a:ext>
            </a:extLst>
          </p:cNvPr>
          <p:cNvSpPr/>
          <p:nvPr/>
        </p:nvSpPr>
        <p:spPr>
          <a:xfrm>
            <a:off x="6467475" y="4487873"/>
            <a:ext cx="3000376" cy="895546"/>
          </a:xfrm>
          <a:prstGeom prst="roundRect">
            <a:avLst>
              <a:gd name="adj" fmla="val 13123"/>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ctr" defTabSz="981700" rtl="0" eaLnBrk="1" fontAlgn="auto" latinLnBrk="0" hangingPunct="1">
              <a:lnSpc>
                <a:spcPct val="100000"/>
              </a:lnSpc>
              <a:spcBef>
                <a:spcPts val="600"/>
              </a:spcBef>
              <a:spcAft>
                <a:spcPts val="600"/>
              </a:spcAft>
              <a:buClrTx/>
              <a:buSzTx/>
              <a:buFontTx/>
              <a:buNone/>
              <a:tabLst/>
              <a:defRPr/>
            </a:pPr>
            <a:r>
              <a:rPr kumimoji="0" lang="en-US" sz="1600" b="1"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rPr>
              <a:t>43%</a:t>
            </a:r>
            <a:r>
              <a:rPr kumimoji="0" lang="en-US" sz="1200" b="0"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rPr>
              <a:t> </a:t>
            </a:r>
            <a:r>
              <a:rPr kumimoji="0" lang="en-US" sz="1100" b="0"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rPr>
              <a:t>say ESG issues are very important when deciding whether to purchase products / services (rating 7+ out of 10)</a:t>
            </a:r>
            <a:endParaRPr lang="en-AU" sz="1200"/>
          </a:p>
        </p:txBody>
      </p:sp>
    </p:spTree>
    <p:extLst>
      <p:ext uri="{BB962C8B-B14F-4D97-AF65-F5344CB8AC3E}">
        <p14:creationId xmlns:p14="http://schemas.microsoft.com/office/powerpoint/2010/main" val="1780342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FF1F54E-2569-4F8A-98E3-C95786201727}"/>
              </a:ext>
            </a:extLst>
          </p:cNvPr>
          <p:cNvSpPr>
            <a:spLocks noGrp="1"/>
          </p:cNvSpPr>
          <p:nvPr>
            <p:ph type="title"/>
          </p:nvPr>
        </p:nvSpPr>
        <p:spPr/>
        <p:txBody>
          <a:bodyPr/>
          <a:lstStyle/>
          <a:p>
            <a:r>
              <a:rPr lang="en-US" sz="3200"/>
              <a:t>Most important ESG issue to focus on</a:t>
            </a:r>
            <a:r>
              <a:rPr lang="en-US" sz="3200">
                <a:solidFill>
                  <a:srgbClr val="C81783"/>
                </a:solidFill>
              </a:rPr>
              <a:t>.</a:t>
            </a:r>
            <a:endParaRPr lang="en-GB" sz="3200">
              <a:solidFill>
                <a:srgbClr val="C81783"/>
              </a:solidFill>
            </a:endParaRPr>
          </a:p>
        </p:txBody>
      </p:sp>
      <p:sp>
        <p:nvSpPr>
          <p:cNvPr id="2" name="Slide Number Placeholder 1">
            <a:extLst>
              <a:ext uri="{FF2B5EF4-FFF2-40B4-BE49-F238E27FC236}">
                <a16:creationId xmlns:a16="http://schemas.microsoft.com/office/drawing/2014/main" id="{A9B22992-2001-4744-8EA9-84758625308A}"/>
              </a:ext>
            </a:extLst>
          </p:cNvPr>
          <p:cNvSpPr>
            <a:spLocks noGrp="1"/>
          </p:cNvSpPr>
          <p:nvPr>
            <p:ph type="sldNum" sz="quarter" idx="10"/>
          </p:nvPr>
        </p:nvSpPr>
        <p:spPr/>
        <p:txBody>
          <a:bodyPr/>
          <a:lstStyle/>
          <a:p>
            <a:pPr marL="0" marR="0" lvl="0" indent="0" algn="r" defTabSz="981700" rtl="0" eaLnBrk="1" fontAlgn="auto" latinLnBrk="0" hangingPunct="1">
              <a:lnSpc>
                <a:spcPct val="100000"/>
              </a:lnSpc>
              <a:spcBef>
                <a:spcPts val="0"/>
              </a:spcBef>
              <a:spcAft>
                <a:spcPts val="0"/>
              </a:spcAft>
              <a:buClrTx/>
              <a:buSzTx/>
              <a:buFontTx/>
              <a:buNone/>
              <a:tabLst/>
              <a:defRPr/>
            </a:pPr>
            <a:fld id="{BDF47034-4E95-F145-8655-D9B3093EB1CC}" type="slidenum">
              <a:rPr kumimoji="0" lang="en-US" sz="800" b="0" i="0" u="none" strike="noStrike" kern="1200" cap="none" spc="0" normalizeH="0" baseline="0" noProof="0" smtClean="0">
                <a:ln>
                  <a:noFill/>
                </a:ln>
                <a:solidFill>
                  <a:srgbClr val="C81783"/>
                </a:solidFill>
                <a:effectLst/>
                <a:uLnTx/>
                <a:uFillTx/>
                <a:latin typeface="Avenir Next LT Pro" panose="020B0504020202020204" pitchFamily="34" charset="0"/>
                <a:ea typeface="+mn-ea"/>
                <a:cs typeface="+mn-cs"/>
              </a:rPr>
              <a:pPr marL="0" marR="0" lvl="0" indent="0" algn="r" defTabSz="981700" rtl="0" eaLnBrk="1" fontAlgn="auto" latinLnBrk="0" hangingPunct="1">
                <a:lnSpc>
                  <a:spcPct val="100000"/>
                </a:lnSpc>
                <a:spcBef>
                  <a:spcPts val="0"/>
                </a:spcBef>
                <a:spcAft>
                  <a:spcPts val="0"/>
                </a:spcAft>
                <a:buClrTx/>
                <a:buSzTx/>
                <a:buFontTx/>
                <a:buNone/>
                <a:tabLst/>
                <a:defRPr/>
              </a:pPr>
              <a:t>5</a:t>
            </a:fld>
            <a:endParaRPr kumimoji="0" lang="en-US" sz="800" b="0" i="0" u="none" strike="noStrike" kern="1200" cap="none" spc="0" normalizeH="0" baseline="0" noProof="0">
              <a:ln>
                <a:noFill/>
              </a:ln>
              <a:solidFill>
                <a:srgbClr val="C81783"/>
              </a:solidFill>
              <a:effectLst/>
              <a:uLnTx/>
              <a:uFillTx/>
              <a:latin typeface="Avenir Next LT Pro" panose="020B0504020202020204" pitchFamily="34" charset="0"/>
              <a:ea typeface="+mn-ea"/>
              <a:cs typeface="+mn-cs"/>
            </a:endParaRPr>
          </a:p>
        </p:txBody>
      </p:sp>
      <p:sp>
        <p:nvSpPr>
          <p:cNvPr id="22" name="Rectangle 21">
            <a:extLst>
              <a:ext uri="{FF2B5EF4-FFF2-40B4-BE49-F238E27FC236}">
                <a16:creationId xmlns:a16="http://schemas.microsoft.com/office/drawing/2014/main" id="{470CB0AE-A4AB-4A6B-9242-358F7A96F157}"/>
              </a:ext>
            </a:extLst>
          </p:cNvPr>
          <p:cNvSpPr/>
          <p:nvPr/>
        </p:nvSpPr>
        <p:spPr>
          <a:xfrm>
            <a:off x="619402" y="727192"/>
            <a:ext cx="10012805" cy="646331"/>
          </a:xfrm>
          <a:prstGeom prst="rect">
            <a:avLst/>
          </a:prstGeom>
        </p:spPr>
        <p:txBody>
          <a:bodyPr wrap="square" lIns="91440" tIns="45720" rIns="91440" bIns="45720" anchor="t">
            <a:spAutoFit/>
          </a:bodyPr>
          <a:lstStyle/>
          <a:p>
            <a:pPr>
              <a:spcBef>
                <a:spcPts val="600"/>
              </a:spcBef>
              <a:spcAft>
                <a:spcPts val="600"/>
              </a:spcAft>
              <a:defRPr/>
            </a:pPr>
            <a:r>
              <a:rPr lang="en-AU" sz="1200"/>
              <a:t>When asked an open-response question about the one ESG issue they feel is most important for the Government or companies </a:t>
            </a:r>
            <a:r>
              <a:rPr lang="en-AU" sz="1200" b="1"/>
              <a:t>in France</a:t>
            </a:r>
            <a:r>
              <a:rPr lang="en-AU" sz="1200"/>
              <a:t> to focus on, climate change was the clear front-runner (24%). This was followed by pollution in general (12%), environmental issues in general (10%) and employment opportunities (8%).  In total, environmental considerations were cited in 51% of all responses.</a:t>
            </a:r>
            <a:endParaRPr kumimoji="0" lang="en-AU" sz="1200" b="0" i="0" u="none" strike="noStrike" kern="1200" cap="none" spc="0" normalizeH="0" baseline="0" noProof="0">
              <a:ln>
                <a:noFill/>
              </a:ln>
              <a:solidFill>
                <a:srgbClr val="16093E"/>
              </a:solidFill>
              <a:effectLst/>
              <a:uLnTx/>
              <a:uFillTx/>
              <a:latin typeface="Avenir Next LT Pro"/>
              <a:ea typeface="+mn-ea"/>
              <a:cs typeface="+mn-cs"/>
            </a:endParaRPr>
          </a:p>
        </p:txBody>
      </p:sp>
      <p:sp>
        <p:nvSpPr>
          <p:cNvPr id="23" name="Text Placeholder 6">
            <a:extLst>
              <a:ext uri="{FF2B5EF4-FFF2-40B4-BE49-F238E27FC236}">
                <a16:creationId xmlns:a16="http://schemas.microsoft.com/office/drawing/2014/main" id="{199E1CB5-2011-477B-AD3E-C6C993097A25}"/>
              </a:ext>
            </a:extLst>
          </p:cNvPr>
          <p:cNvSpPr txBox="1">
            <a:spLocks/>
          </p:cNvSpPr>
          <p:nvPr/>
        </p:nvSpPr>
        <p:spPr>
          <a:xfrm>
            <a:off x="559349" y="6134773"/>
            <a:ext cx="10600651" cy="324478"/>
          </a:xfrm>
          <a:prstGeom prst="rect">
            <a:avLst/>
          </a:prstGeom>
        </p:spPr>
        <p:txBody>
          <a:bodyPr vert="horz" wrap="square" lIns="0" tIns="0" rIns="0" bIns="0" rtlCol="0">
            <a:noAutofit/>
          </a:bodyPr>
          <a:lstStyle>
            <a:lvl1pPr marL="0" indent="0" algn="l" defTabSz="864009" rtl="0" eaLnBrk="1" latinLnBrk="0" hangingPunct="1">
              <a:lnSpc>
                <a:spcPct val="90000"/>
              </a:lnSpc>
              <a:spcBef>
                <a:spcPts val="0"/>
              </a:spcBef>
              <a:spcAft>
                <a:spcPts val="600"/>
              </a:spcAft>
              <a:buClr>
                <a:srgbClr val="E9A913"/>
              </a:buClr>
              <a:buFont typeface="System Font Regular"/>
              <a:buNone/>
              <a:defRPr sz="2400" b="1" i="0" kern="1200">
                <a:solidFill>
                  <a:srgbClr val="1D112A"/>
                </a:solidFill>
                <a:latin typeface="+mj-lt"/>
                <a:ea typeface="+mn-ea"/>
                <a:cs typeface="+mn-cs"/>
              </a:defRPr>
            </a:lvl1pPr>
            <a:lvl2pPr marL="0" indent="0" algn="l" defTabSz="864009" rtl="0" eaLnBrk="1" latinLnBrk="0" hangingPunct="1">
              <a:lnSpc>
                <a:spcPct val="90000"/>
              </a:lnSpc>
              <a:spcBef>
                <a:spcPts val="600"/>
              </a:spcBef>
              <a:spcAft>
                <a:spcPts val="300"/>
              </a:spcAft>
              <a:buClr>
                <a:srgbClr val="E9A913"/>
              </a:buClr>
              <a:buFont typeface="System Font Regular"/>
              <a:buNone/>
              <a:defRPr sz="1600" b="1" i="0" kern="1200">
                <a:solidFill>
                  <a:srgbClr val="1D112A"/>
                </a:solidFill>
                <a:latin typeface="+mn-lt"/>
                <a:ea typeface="+mn-ea"/>
                <a:cs typeface="+mn-cs"/>
              </a:defRPr>
            </a:lvl2pPr>
            <a:lvl3pPr marL="0" indent="0" algn="l" defTabSz="864009" rtl="0" eaLnBrk="1" latinLnBrk="0" hangingPunct="1">
              <a:lnSpc>
                <a:spcPct val="90000"/>
              </a:lnSpc>
              <a:spcBef>
                <a:spcPts val="0"/>
              </a:spcBef>
              <a:spcAft>
                <a:spcPts val="600"/>
              </a:spcAft>
              <a:buClr>
                <a:srgbClr val="E9A913"/>
              </a:buClr>
              <a:buFont typeface="Arial" panose="020B0604020202020204" pitchFamily="34" charset="0"/>
              <a:buNone/>
              <a:defRPr sz="1400" b="0" i="0" kern="1200">
                <a:solidFill>
                  <a:srgbClr val="1D112A"/>
                </a:solidFill>
                <a:latin typeface="+mn-lt"/>
                <a:ea typeface="+mn-ea"/>
                <a:cs typeface="+mn-cs"/>
              </a:defRPr>
            </a:lvl3pPr>
            <a:lvl4pPr marL="180000" indent="-180000" algn="l" defTabSz="864009" rtl="0" eaLnBrk="1" latinLnBrk="0" hangingPunct="1">
              <a:lnSpc>
                <a:spcPct val="90000"/>
              </a:lnSpc>
              <a:spcBef>
                <a:spcPts val="0"/>
              </a:spcBef>
              <a:spcAft>
                <a:spcPts val="600"/>
              </a:spcAft>
              <a:buClr>
                <a:srgbClr val="E9A913"/>
              </a:buClr>
              <a:buSzPct val="100000"/>
              <a:buFont typeface="Arial" panose="020B0604020202020204" pitchFamily="34" charset="0"/>
              <a:buChar char="&gt;"/>
              <a:defRPr sz="1400" b="0" i="0" kern="1200">
                <a:solidFill>
                  <a:srgbClr val="1D112A"/>
                </a:solidFill>
                <a:latin typeface="+mn-lt"/>
                <a:ea typeface="+mn-ea"/>
                <a:cs typeface="+mn-cs"/>
              </a:defRPr>
            </a:lvl4pPr>
            <a:lvl5pPr marL="360000" indent="-180000" algn="l" defTabSz="864009" rtl="0" eaLnBrk="1" latinLnBrk="0" hangingPunct="1">
              <a:lnSpc>
                <a:spcPct val="90000"/>
              </a:lnSpc>
              <a:spcBef>
                <a:spcPts val="0"/>
              </a:spcBef>
              <a:spcAft>
                <a:spcPts val="600"/>
              </a:spcAft>
              <a:buClr>
                <a:srgbClr val="E9A913"/>
              </a:buClr>
              <a:buSzPct val="100000"/>
              <a:buFont typeface="Arial" panose="020B0604020202020204" pitchFamily="34" charset="0"/>
              <a:buChar char="–"/>
              <a:defRPr sz="1400" b="0" i="0" kern="1200">
                <a:solidFill>
                  <a:srgbClr val="1D112A"/>
                </a:solidFill>
                <a:latin typeface="+mn-lt"/>
                <a:ea typeface="+mn-ea"/>
                <a:cs typeface="+mn-cs"/>
              </a:defRPr>
            </a:lvl5pPr>
            <a:lvl6pPr marL="2376025" indent="-216002" algn="l" defTabSz="864009"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29" indent="-216002" algn="l" defTabSz="864009"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33" indent="-216002" algn="l" defTabSz="864009"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37" indent="-216002" algn="l" defTabSz="864009"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pPr>
              <a:spcAft>
                <a:spcPts val="0"/>
              </a:spcAft>
              <a:defRPr/>
            </a:pPr>
            <a:r>
              <a:rPr lang="en-AU" sz="900" b="0" i="1">
                <a:latin typeface="Avenir Next LT Pro" panose="020B0504020202020204" pitchFamily="34" charset="0"/>
                <a:cs typeface="Arial" panose="020B0604020202020204" pitchFamily="34" charset="0"/>
              </a:rPr>
              <a:t>Base: All participants in France (n = 1,010); All survey participants (n=10,203); Top 10 coded responses for France are shown. </a:t>
            </a:r>
          </a:p>
          <a:p>
            <a:pPr>
              <a:spcAft>
                <a:spcPts val="0"/>
              </a:spcAft>
              <a:defRPr/>
            </a:pPr>
            <a:r>
              <a:rPr kumimoji="0" lang="en-US" sz="900" b="0" i="1" u="none" strike="noStrike" kern="1200" cap="none" spc="0" normalizeH="0" baseline="0" noProof="0">
                <a:ln>
                  <a:noFill/>
                </a:ln>
                <a:solidFill>
                  <a:srgbClr val="1D112A"/>
                </a:solidFill>
                <a:effectLst/>
                <a:uLnTx/>
                <a:uFillTx/>
                <a:latin typeface="Avenir Next LT Pro" panose="020B0504020202020204" pitchFamily="34" charset="0"/>
                <a:ea typeface="+mn-ea"/>
                <a:cs typeface="Arial" panose="020B0604020202020204" pitchFamily="34" charset="0"/>
              </a:rPr>
              <a:t>Q5. What is the one Environmental, Social or Governance issue that you think is most important for the Government or companies in (insert country) to be focusing on?</a:t>
            </a:r>
            <a:endParaRPr kumimoji="0" lang="en-AU" sz="900" b="0" i="1" u="none" strike="noStrike" kern="1200" cap="none" spc="0" normalizeH="0" baseline="0" noProof="0">
              <a:ln>
                <a:noFill/>
              </a:ln>
              <a:solidFill>
                <a:srgbClr val="1D112A"/>
              </a:solidFill>
              <a:effectLst/>
              <a:uLnTx/>
              <a:uFillTx/>
              <a:latin typeface="Avenir Next LT Pro" panose="020B0504020202020204" pitchFamily="34" charset="0"/>
              <a:ea typeface="+mn-ea"/>
              <a:cs typeface="Arial" panose="020B0604020202020204" pitchFamily="34" charset="0"/>
            </a:endParaRPr>
          </a:p>
        </p:txBody>
      </p:sp>
      <p:graphicFrame>
        <p:nvGraphicFramePr>
          <p:cNvPr id="14" name="Chart 13">
            <a:extLst>
              <a:ext uri="{FF2B5EF4-FFF2-40B4-BE49-F238E27FC236}">
                <a16:creationId xmlns:a16="http://schemas.microsoft.com/office/drawing/2014/main" id="{2130B261-061A-45E9-BDD9-9DE61F6742A4}"/>
              </a:ext>
            </a:extLst>
          </p:cNvPr>
          <p:cNvGraphicFramePr/>
          <p:nvPr>
            <p:extLst>
              <p:ext uri="{D42A27DB-BD31-4B8C-83A1-F6EECF244321}">
                <p14:modId xmlns:p14="http://schemas.microsoft.com/office/powerpoint/2010/main" val="3899515987"/>
              </p:ext>
            </p:extLst>
          </p:nvPr>
        </p:nvGraphicFramePr>
        <p:xfrm>
          <a:off x="720000" y="1454949"/>
          <a:ext cx="9000684" cy="4613460"/>
        </p:xfrm>
        <a:graphic>
          <a:graphicData uri="http://schemas.openxmlformats.org/drawingml/2006/chart">
            <c:chart xmlns:c="http://schemas.openxmlformats.org/drawingml/2006/chart" xmlns:r="http://schemas.openxmlformats.org/officeDocument/2006/relationships" r:id="rId3"/>
          </a:graphicData>
        </a:graphic>
      </p:graphicFrame>
      <p:sp>
        <p:nvSpPr>
          <p:cNvPr id="10" name="Isosceles Triangle 9">
            <a:extLst>
              <a:ext uri="{FF2B5EF4-FFF2-40B4-BE49-F238E27FC236}">
                <a16:creationId xmlns:a16="http://schemas.microsoft.com/office/drawing/2014/main" id="{284F46A4-9E35-4469-A249-E20F4A1D55F0}"/>
              </a:ext>
            </a:extLst>
          </p:cNvPr>
          <p:cNvSpPr/>
          <p:nvPr/>
        </p:nvSpPr>
        <p:spPr>
          <a:xfrm>
            <a:off x="6087669" y="2459669"/>
            <a:ext cx="108000" cy="108000"/>
          </a:xfrm>
          <a:prstGeom prst="triangle">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Rectangle: Rounded Corners 8">
            <a:extLst>
              <a:ext uri="{FF2B5EF4-FFF2-40B4-BE49-F238E27FC236}">
                <a16:creationId xmlns:a16="http://schemas.microsoft.com/office/drawing/2014/main" id="{29A5E2A3-D231-442E-AEE0-E0389CE7DC16}"/>
              </a:ext>
            </a:extLst>
          </p:cNvPr>
          <p:cNvSpPr/>
          <p:nvPr/>
        </p:nvSpPr>
        <p:spPr>
          <a:xfrm>
            <a:off x="7875253" y="3588428"/>
            <a:ext cx="2006082" cy="494523"/>
          </a:xfrm>
          <a:prstGeom prst="round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a:solidFill>
                  <a:srgbClr val="080808"/>
                </a:solidFill>
              </a:rPr>
              <a:t>Total mentions of </a:t>
            </a:r>
            <a:r>
              <a:rPr lang="en-US" sz="1100" b="1">
                <a:solidFill>
                  <a:srgbClr val="080808"/>
                </a:solidFill>
              </a:rPr>
              <a:t>Environmental</a:t>
            </a:r>
            <a:r>
              <a:rPr lang="en-US" sz="1100">
                <a:solidFill>
                  <a:srgbClr val="080808"/>
                </a:solidFill>
              </a:rPr>
              <a:t> Issues: 51%</a:t>
            </a:r>
            <a:endParaRPr lang="en-AU" sz="1100">
              <a:solidFill>
                <a:srgbClr val="080808"/>
              </a:solidFill>
            </a:endParaRPr>
          </a:p>
        </p:txBody>
      </p:sp>
      <p:sp>
        <p:nvSpPr>
          <p:cNvPr id="11" name="Rectangle: Rounded Corners 10">
            <a:extLst>
              <a:ext uri="{FF2B5EF4-FFF2-40B4-BE49-F238E27FC236}">
                <a16:creationId xmlns:a16="http://schemas.microsoft.com/office/drawing/2014/main" id="{12CFD957-29E2-450D-94F3-5E464FAF512B}"/>
              </a:ext>
            </a:extLst>
          </p:cNvPr>
          <p:cNvSpPr/>
          <p:nvPr/>
        </p:nvSpPr>
        <p:spPr>
          <a:xfrm>
            <a:off x="7875253" y="4149315"/>
            <a:ext cx="2006082" cy="4945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a:t>Total mentions of </a:t>
            </a:r>
            <a:r>
              <a:rPr lang="en-US" sz="1100" b="1"/>
              <a:t>Governance</a:t>
            </a:r>
            <a:r>
              <a:rPr lang="en-US" sz="1100"/>
              <a:t> Issues: 25%</a:t>
            </a:r>
            <a:endParaRPr lang="en-AU" sz="1100"/>
          </a:p>
        </p:txBody>
      </p:sp>
      <p:sp>
        <p:nvSpPr>
          <p:cNvPr id="13" name="Rectangle: Rounded Corners 12">
            <a:extLst>
              <a:ext uri="{FF2B5EF4-FFF2-40B4-BE49-F238E27FC236}">
                <a16:creationId xmlns:a16="http://schemas.microsoft.com/office/drawing/2014/main" id="{3239EA74-5EF5-4B12-9436-342F968CFEC0}"/>
              </a:ext>
            </a:extLst>
          </p:cNvPr>
          <p:cNvSpPr/>
          <p:nvPr/>
        </p:nvSpPr>
        <p:spPr>
          <a:xfrm>
            <a:off x="7875253" y="4710202"/>
            <a:ext cx="2006082" cy="494523"/>
          </a:xfrm>
          <a:prstGeom prst="round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a:t>Total mentions of </a:t>
            </a:r>
            <a:r>
              <a:rPr lang="en-US" sz="1100" b="1"/>
              <a:t>Social</a:t>
            </a:r>
            <a:r>
              <a:rPr lang="en-US" sz="1100"/>
              <a:t> Issues: 21%</a:t>
            </a:r>
            <a:endParaRPr lang="en-AU" sz="1100"/>
          </a:p>
        </p:txBody>
      </p:sp>
      <p:sp>
        <p:nvSpPr>
          <p:cNvPr id="15" name="Isosceles Triangle 14">
            <a:extLst>
              <a:ext uri="{FF2B5EF4-FFF2-40B4-BE49-F238E27FC236}">
                <a16:creationId xmlns:a16="http://schemas.microsoft.com/office/drawing/2014/main" id="{00134078-60D8-4A5F-BD6B-33E29A958D36}"/>
              </a:ext>
            </a:extLst>
          </p:cNvPr>
          <p:cNvSpPr/>
          <p:nvPr/>
        </p:nvSpPr>
        <p:spPr>
          <a:xfrm>
            <a:off x="5536276" y="3313105"/>
            <a:ext cx="108000" cy="108000"/>
          </a:xfrm>
          <a:prstGeom prst="triangle">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7284517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FF1F54E-2569-4F8A-98E3-C95786201727}"/>
              </a:ext>
            </a:extLst>
          </p:cNvPr>
          <p:cNvSpPr>
            <a:spLocks noGrp="1"/>
          </p:cNvSpPr>
          <p:nvPr>
            <p:ph type="title"/>
          </p:nvPr>
        </p:nvSpPr>
        <p:spPr/>
        <p:txBody>
          <a:bodyPr/>
          <a:lstStyle/>
          <a:p>
            <a:r>
              <a:rPr lang="en-US" sz="3200"/>
              <a:t>Rating of ESG performance</a:t>
            </a:r>
            <a:r>
              <a:rPr lang="en-US" sz="3200">
                <a:solidFill>
                  <a:srgbClr val="C81783"/>
                </a:solidFill>
              </a:rPr>
              <a:t>.</a:t>
            </a:r>
            <a:endParaRPr lang="en-GB" sz="3200">
              <a:solidFill>
                <a:srgbClr val="C81783"/>
              </a:solidFill>
            </a:endParaRPr>
          </a:p>
        </p:txBody>
      </p:sp>
      <p:sp>
        <p:nvSpPr>
          <p:cNvPr id="22" name="Rectangle 21">
            <a:extLst>
              <a:ext uri="{FF2B5EF4-FFF2-40B4-BE49-F238E27FC236}">
                <a16:creationId xmlns:a16="http://schemas.microsoft.com/office/drawing/2014/main" id="{470CB0AE-A4AB-4A6B-9242-358F7A96F157}"/>
              </a:ext>
            </a:extLst>
          </p:cNvPr>
          <p:cNvSpPr/>
          <p:nvPr/>
        </p:nvSpPr>
        <p:spPr>
          <a:xfrm>
            <a:off x="619402" y="727192"/>
            <a:ext cx="10179531" cy="830997"/>
          </a:xfrm>
          <a:prstGeom prst="rect">
            <a:avLst/>
          </a:prstGeom>
        </p:spPr>
        <p:txBody>
          <a:bodyPr wrap="square" lIns="91440" tIns="45720" rIns="91440" bIns="45720" anchor="t">
            <a:spAutoFit/>
          </a:bodyPr>
          <a:lstStyle/>
          <a:p>
            <a:pPr>
              <a:spcBef>
                <a:spcPts val="600"/>
              </a:spcBef>
              <a:spcAft>
                <a:spcPts val="600"/>
              </a:spcAft>
              <a:defRPr/>
            </a:pPr>
            <a:r>
              <a:rPr lang="en-AU" sz="1200"/>
              <a:t>When it came to ratings of ESG performance in France, not for profit organisations received the highest ratings (5.9 out of 10 on average), followed by companies (5.5) and then individual people (5.4). The Government was rated the lowest overall with 28% giving a rating less than 5 and an overall average of 5.3. </a:t>
            </a:r>
            <a:r>
              <a:rPr lang="en-AU" sz="1200" b="1"/>
              <a:t>Participants in France</a:t>
            </a:r>
            <a:r>
              <a:rPr lang="en-AU" sz="1200"/>
              <a:t> </a:t>
            </a:r>
            <a:r>
              <a:rPr lang="en-US" sz="1200"/>
              <a:t>gave significantly lower ratings of the various groups compared to all the other countries included in the survey</a:t>
            </a:r>
            <a:r>
              <a:rPr lang="en-US" sz="1200">
                <a:latin typeface="Avenir Next LT Pro"/>
              </a:rPr>
              <a:t>.</a:t>
            </a:r>
            <a:r>
              <a:rPr lang="en-AU" sz="1200"/>
              <a:t> </a:t>
            </a:r>
            <a:endParaRPr kumimoji="0" lang="en-AU" sz="1200" b="0" i="0" u="none" strike="noStrike" kern="1200" cap="none" spc="0" normalizeH="0" baseline="0" noProof="0">
              <a:ln>
                <a:noFill/>
              </a:ln>
              <a:solidFill>
                <a:srgbClr val="16093E"/>
              </a:solidFill>
              <a:effectLst/>
              <a:uLnTx/>
              <a:uFillTx/>
              <a:latin typeface="Avenir Next LT Pro"/>
              <a:ea typeface="+mn-ea"/>
              <a:cs typeface="+mn-cs"/>
            </a:endParaRPr>
          </a:p>
        </p:txBody>
      </p:sp>
      <p:sp>
        <p:nvSpPr>
          <p:cNvPr id="23" name="Text Placeholder 6">
            <a:extLst>
              <a:ext uri="{FF2B5EF4-FFF2-40B4-BE49-F238E27FC236}">
                <a16:creationId xmlns:a16="http://schemas.microsoft.com/office/drawing/2014/main" id="{199E1CB5-2011-477B-AD3E-C6C993097A25}"/>
              </a:ext>
            </a:extLst>
          </p:cNvPr>
          <p:cNvSpPr txBox="1">
            <a:spLocks/>
          </p:cNvSpPr>
          <p:nvPr/>
        </p:nvSpPr>
        <p:spPr>
          <a:xfrm>
            <a:off x="559349" y="6136401"/>
            <a:ext cx="10600651" cy="322849"/>
          </a:xfrm>
          <a:prstGeom prst="rect">
            <a:avLst/>
          </a:prstGeom>
        </p:spPr>
        <p:txBody>
          <a:bodyPr vert="horz" wrap="square" lIns="0" tIns="0" rIns="0" bIns="0" rtlCol="0">
            <a:noAutofit/>
          </a:bodyPr>
          <a:lstStyle>
            <a:lvl1pPr marL="0" indent="0" algn="l" defTabSz="864009" rtl="0" eaLnBrk="1" latinLnBrk="0" hangingPunct="1">
              <a:lnSpc>
                <a:spcPct val="90000"/>
              </a:lnSpc>
              <a:spcBef>
                <a:spcPts val="0"/>
              </a:spcBef>
              <a:spcAft>
                <a:spcPts val="600"/>
              </a:spcAft>
              <a:buClr>
                <a:srgbClr val="E9A913"/>
              </a:buClr>
              <a:buFont typeface="System Font Regular"/>
              <a:buNone/>
              <a:defRPr sz="2400" b="1" i="0" kern="1200">
                <a:solidFill>
                  <a:srgbClr val="1D112A"/>
                </a:solidFill>
                <a:latin typeface="+mj-lt"/>
                <a:ea typeface="+mn-ea"/>
                <a:cs typeface="+mn-cs"/>
              </a:defRPr>
            </a:lvl1pPr>
            <a:lvl2pPr marL="0" indent="0" algn="l" defTabSz="864009" rtl="0" eaLnBrk="1" latinLnBrk="0" hangingPunct="1">
              <a:lnSpc>
                <a:spcPct val="90000"/>
              </a:lnSpc>
              <a:spcBef>
                <a:spcPts val="600"/>
              </a:spcBef>
              <a:spcAft>
                <a:spcPts val="300"/>
              </a:spcAft>
              <a:buClr>
                <a:srgbClr val="E9A913"/>
              </a:buClr>
              <a:buFont typeface="System Font Regular"/>
              <a:buNone/>
              <a:defRPr sz="1600" b="1" i="0" kern="1200">
                <a:solidFill>
                  <a:srgbClr val="1D112A"/>
                </a:solidFill>
                <a:latin typeface="+mn-lt"/>
                <a:ea typeface="+mn-ea"/>
                <a:cs typeface="+mn-cs"/>
              </a:defRPr>
            </a:lvl2pPr>
            <a:lvl3pPr marL="0" indent="0" algn="l" defTabSz="864009" rtl="0" eaLnBrk="1" latinLnBrk="0" hangingPunct="1">
              <a:lnSpc>
                <a:spcPct val="90000"/>
              </a:lnSpc>
              <a:spcBef>
                <a:spcPts val="0"/>
              </a:spcBef>
              <a:spcAft>
                <a:spcPts val="600"/>
              </a:spcAft>
              <a:buClr>
                <a:srgbClr val="E9A913"/>
              </a:buClr>
              <a:buFont typeface="Arial" panose="020B0604020202020204" pitchFamily="34" charset="0"/>
              <a:buNone/>
              <a:defRPr sz="1400" b="0" i="0" kern="1200">
                <a:solidFill>
                  <a:srgbClr val="1D112A"/>
                </a:solidFill>
                <a:latin typeface="+mn-lt"/>
                <a:ea typeface="+mn-ea"/>
                <a:cs typeface="+mn-cs"/>
              </a:defRPr>
            </a:lvl3pPr>
            <a:lvl4pPr marL="180000" indent="-180000" algn="l" defTabSz="864009" rtl="0" eaLnBrk="1" latinLnBrk="0" hangingPunct="1">
              <a:lnSpc>
                <a:spcPct val="90000"/>
              </a:lnSpc>
              <a:spcBef>
                <a:spcPts val="0"/>
              </a:spcBef>
              <a:spcAft>
                <a:spcPts val="600"/>
              </a:spcAft>
              <a:buClr>
                <a:srgbClr val="E9A913"/>
              </a:buClr>
              <a:buSzPct val="100000"/>
              <a:buFont typeface="Arial" panose="020B0604020202020204" pitchFamily="34" charset="0"/>
              <a:buChar char="&gt;"/>
              <a:defRPr sz="1400" b="0" i="0" kern="1200">
                <a:solidFill>
                  <a:srgbClr val="1D112A"/>
                </a:solidFill>
                <a:latin typeface="+mn-lt"/>
                <a:ea typeface="+mn-ea"/>
                <a:cs typeface="+mn-cs"/>
              </a:defRPr>
            </a:lvl4pPr>
            <a:lvl5pPr marL="360000" indent="-180000" algn="l" defTabSz="864009" rtl="0" eaLnBrk="1" latinLnBrk="0" hangingPunct="1">
              <a:lnSpc>
                <a:spcPct val="90000"/>
              </a:lnSpc>
              <a:spcBef>
                <a:spcPts val="0"/>
              </a:spcBef>
              <a:spcAft>
                <a:spcPts val="600"/>
              </a:spcAft>
              <a:buClr>
                <a:srgbClr val="E9A913"/>
              </a:buClr>
              <a:buSzPct val="100000"/>
              <a:buFont typeface="Arial" panose="020B0604020202020204" pitchFamily="34" charset="0"/>
              <a:buChar char="–"/>
              <a:defRPr sz="1400" b="0" i="0" kern="1200">
                <a:solidFill>
                  <a:srgbClr val="1D112A"/>
                </a:solidFill>
                <a:latin typeface="+mn-lt"/>
                <a:ea typeface="+mn-ea"/>
                <a:cs typeface="+mn-cs"/>
              </a:defRPr>
            </a:lvl5pPr>
            <a:lvl6pPr marL="2376025" indent="-216002" algn="l" defTabSz="864009"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29" indent="-216002" algn="l" defTabSz="864009"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33" indent="-216002" algn="l" defTabSz="864009"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37" indent="-216002" algn="l" defTabSz="864009"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pPr>
              <a:spcAft>
                <a:spcPts val="0"/>
              </a:spcAft>
            </a:pPr>
            <a:r>
              <a:rPr lang="en-AU" sz="900" b="0" i="1">
                <a:latin typeface="Avenir Next LT Pro" panose="020B0504020202020204" pitchFamily="34" charset="0"/>
                <a:cs typeface="Arial" panose="020B0604020202020204" pitchFamily="34" charset="0"/>
              </a:rPr>
              <a:t>Base: All participants in France (n = 1,010); All survey participants (n=10,203) * Average scores exclude those who said ‘don’t know’</a:t>
            </a:r>
          </a:p>
          <a:p>
            <a:pPr>
              <a:spcAft>
                <a:spcPts val="0"/>
              </a:spcAft>
            </a:pPr>
            <a:r>
              <a:rPr lang="en-US" sz="900" b="0" i="1" err="1">
                <a:solidFill>
                  <a:srgbClr val="16093E"/>
                </a:solidFill>
                <a:latin typeface="+mn-lt"/>
                <a:cs typeface="Arial" panose="020B0604020202020204" pitchFamily="34" charset="0"/>
              </a:rPr>
              <a:t>Q6</a:t>
            </a:r>
            <a:r>
              <a:rPr lang="en-US" sz="900" b="0" i="1">
                <a:solidFill>
                  <a:srgbClr val="16093E"/>
                </a:solidFill>
                <a:latin typeface="+mn-lt"/>
                <a:cs typeface="Arial" panose="020B0604020202020204" pitchFamily="34" charset="0"/>
              </a:rPr>
              <a:t>. Overall, how would you rate the performance of the following groups when it comes to acting responsibly on Environmental, Social and Governance (ESG) issues?</a:t>
            </a:r>
            <a:endParaRPr lang="en-AU" sz="900" b="0" i="1">
              <a:latin typeface="+mn-lt"/>
              <a:cs typeface="Arial" panose="020B0604020202020204" pitchFamily="34" charset="0"/>
            </a:endParaRPr>
          </a:p>
        </p:txBody>
      </p:sp>
      <p:graphicFrame>
        <p:nvGraphicFramePr>
          <p:cNvPr id="18" name="Chart 17">
            <a:extLst>
              <a:ext uri="{FF2B5EF4-FFF2-40B4-BE49-F238E27FC236}">
                <a16:creationId xmlns:a16="http://schemas.microsoft.com/office/drawing/2014/main" id="{0B309756-BD9E-4E3F-BF66-3970BE0E6C5A}"/>
              </a:ext>
            </a:extLst>
          </p:cNvPr>
          <p:cNvGraphicFramePr/>
          <p:nvPr>
            <p:extLst>
              <p:ext uri="{D42A27DB-BD31-4B8C-83A1-F6EECF244321}">
                <p14:modId xmlns:p14="http://schemas.microsoft.com/office/powerpoint/2010/main" val="3971998936"/>
              </p:ext>
            </p:extLst>
          </p:nvPr>
        </p:nvGraphicFramePr>
        <p:xfrm>
          <a:off x="720000" y="1631662"/>
          <a:ext cx="10080000" cy="4613460"/>
        </p:xfrm>
        <a:graphic>
          <a:graphicData uri="http://schemas.openxmlformats.org/drawingml/2006/chart">
            <c:chart xmlns:c="http://schemas.openxmlformats.org/drawingml/2006/chart" xmlns:r="http://schemas.openxmlformats.org/officeDocument/2006/relationships" r:id="rId3"/>
          </a:graphicData>
        </a:graphic>
      </p:graphicFrame>
      <p:sp>
        <p:nvSpPr>
          <p:cNvPr id="12" name="TextBox 11">
            <a:extLst>
              <a:ext uri="{FF2B5EF4-FFF2-40B4-BE49-F238E27FC236}">
                <a16:creationId xmlns:a16="http://schemas.microsoft.com/office/drawing/2014/main" id="{008CF300-0504-452C-901F-1A06470ECA2E}"/>
              </a:ext>
            </a:extLst>
          </p:cNvPr>
          <p:cNvSpPr txBox="1"/>
          <p:nvPr/>
        </p:nvSpPr>
        <p:spPr>
          <a:xfrm>
            <a:off x="856291" y="1769491"/>
            <a:ext cx="6949440" cy="276999"/>
          </a:xfrm>
          <a:prstGeom prst="rect">
            <a:avLst/>
          </a:prstGeom>
          <a:noFill/>
        </p:spPr>
        <p:txBody>
          <a:bodyPr wrap="square">
            <a:spAutoFit/>
          </a:bodyPr>
          <a:lstStyle/>
          <a:p>
            <a:pPr rtl="0">
              <a:defRPr sz="1200" b="1" i="0" u="none" strike="noStrike" kern="1200" spc="0" baseline="0">
                <a:solidFill>
                  <a:srgbClr val="16093E"/>
                </a:solidFill>
                <a:latin typeface="Avenir Next LT Pro" panose="020B0504020202020204" pitchFamily="34" charset="0"/>
                <a:ea typeface="+mn-ea"/>
                <a:cs typeface="+mn-cs"/>
              </a:defRPr>
            </a:pPr>
            <a:r>
              <a:rPr lang="en-AU" sz="1200" b="1">
                <a:solidFill>
                  <a:srgbClr val="16093E"/>
                </a:solidFill>
                <a:latin typeface="Avenir Next LT Pro" panose="020B0504020202020204" pitchFamily="34" charset="0"/>
              </a:rPr>
              <a:t>Rating of ESG performance (out of 10 %)</a:t>
            </a:r>
          </a:p>
        </p:txBody>
      </p:sp>
      <p:graphicFrame>
        <p:nvGraphicFramePr>
          <p:cNvPr id="8" name="Table 30">
            <a:extLst>
              <a:ext uri="{FF2B5EF4-FFF2-40B4-BE49-F238E27FC236}">
                <a16:creationId xmlns:a16="http://schemas.microsoft.com/office/drawing/2014/main" id="{D7028D1C-555D-427D-878F-0ADB2F3D31A0}"/>
              </a:ext>
            </a:extLst>
          </p:cNvPr>
          <p:cNvGraphicFramePr>
            <a:graphicFrameLocks noGrp="1"/>
          </p:cNvGraphicFramePr>
          <p:nvPr>
            <p:extLst>
              <p:ext uri="{D42A27DB-BD31-4B8C-83A1-F6EECF244321}">
                <p14:modId xmlns:p14="http://schemas.microsoft.com/office/powerpoint/2010/main" val="217589778"/>
              </p:ext>
            </p:extLst>
          </p:nvPr>
        </p:nvGraphicFramePr>
        <p:xfrm>
          <a:off x="7753526" y="2021888"/>
          <a:ext cx="1468226" cy="3650951"/>
        </p:xfrm>
        <a:graphic>
          <a:graphicData uri="http://schemas.openxmlformats.org/drawingml/2006/table">
            <a:tbl>
              <a:tblPr firstRow="1" bandRow="1">
                <a:tableStyleId>{2D5ABB26-0587-4C30-8999-92F81FD0307C}</a:tableStyleId>
              </a:tblPr>
              <a:tblGrid>
                <a:gridCol w="734113">
                  <a:extLst>
                    <a:ext uri="{9D8B030D-6E8A-4147-A177-3AD203B41FA5}">
                      <a16:colId xmlns:a16="http://schemas.microsoft.com/office/drawing/2014/main" val="2398523013"/>
                    </a:ext>
                  </a:extLst>
                </a:gridCol>
                <a:gridCol w="734113">
                  <a:extLst>
                    <a:ext uri="{9D8B030D-6E8A-4147-A177-3AD203B41FA5}">
                      <a16:colId xmlns:a16="http://schemas.microsoft.com/office/drawing/2014/main" val="1328921270"/>
                    </a:ext>
                  </a:extLst>
                </a:gridCol>
              </a:tblGrid>
              <a:tr h="262331">
                <a:tc>
                  <a:txBody>
                    <a:bodyPr/>
                    <a:lstStyle/>
                    <a:p>
                      <a:pPr marL="0" marR="0" lvl="0" indent="0" algn="ctr" defTabSz="864009"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rPr>
                        <a:t>France</a:t>
                      </a:r>
                      <a:endParaRPr kumimoji="0" lang="en-AU" sz="1100" b="1"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864009"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rPr>
                        <a:t>Global </a:t>
                      </a:r>
                      <a:endParaRPr kumimoji="0" lang="en-AU" sz="1100" b="1"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48067087"/>
                  </a:ext>
                </a:extLst>
              </a:tr>
              <a:tr h="847155">
                <a:tc>
                  <a:txBody>
                    <a:bodyPr/>
                    <a:lstStyle/>
                    <a:p>
                      <a:pPr marL="0" marR="0" lvl="0" indent="0" algn="ctr" defTabSz="864009"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rPr>
                        <a:t>12</a:t>
                      </a:r>
                      <a:endParaRPr kumimoji="0" lang="en-AU" sz="1100" b="0"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864009"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rPr>
                        <a:t>22</a:t>
                      </a:r>
                      <a:endParaRPr kumimoji="0" lang="en-AU" sz="1100" b="0"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24766923"/>
                  </a:ext>
                </a:extLst>
              </a:tr>
              <a:tr h="847155">
                <a:tc>
                  <a:txBody>
                    <a:bodyPr/>
                    <a:lstStyle/>
                    <a:p>
                      <a:pPr marL="0" marR="0" lvl="0" indent="0" algn="ctr" defTabSz="864009"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rPr>
                        <a:t>14</a:t>
                      </a:r>
                      <a:endParaRPr kumimoji="0" lang="en-AU" sz="1100" b="0"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864009"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rPr>
                        <a:t>19</a:t>
                      </a:r>
                      <a:endParaRPr kumimoji="0" lang="en-AU" sz="1100" b="0"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65684030"/>
                  </a:ext>
                </a:extLst>
              </a:tr>
              <a:tr h="847155">
                <a:tc>
                  <a:txBody>
                    <a:bodyPr/>
                    <a:lstStyle/>
                    <a:p>
                      <a:pPr marL="0" marR="0" lvl="0" indent="0" algn="ctr" defTabSz="864009"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rPr>
                        <a:t>19</a:t>
                      </a:r>
                      <a:endParaRPr kumimoji="0" lang="en-AU" sz="1100" b="0"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864009"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rPr>
                        <a:t>25</a:t>
                      </a:r>
                      <a:endParaRPr kumimoji="0" lang="en-AU" sz="1100" b="0"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2438899"/>
                  </a:ext>
                </a:extLst>
              </a:tr>
              <a:tr h="847155">
                <a:tc>
                  <a:txBody>
                    <a:bodyPr/>
                    <a:lstStyle/>
                    <a:p>
                      <a:pPr marL="0" marR="0" lvl="0" indent="0" algn="ctr" defTabSz="864009"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rPr>
                        <a:t>12</a:t>
                      </a:r>
                      <a:endParaRPr kumimoji="0" lang="en-AU" sz="1100" b="0"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864009"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rPr>
                        <a:t>20</a:t>
                      </a:r>
                      <a:endParaRPr kumimoji="0" lang="en-AU" sz="1100" b="0"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29782775"/>
                  </a:ext>
                </a:extLst>
              </a:tr>
            </a:tbl>
          </a:graphicData>
        </a:graphic>
      </p:graphicFrame>
      <p:sp>
        <p:nvSpPr>
          <p:cNvPr id="13" name="TextBox 12">
            <a:extLst>
              <a:ext uri="{FF2B5EF4-FFF2-40B4-BE49-F238E27FC236}">
                <a16:creationId xmlns:a16="http://schemas.microsoft.com/office/drawing/2014/main" id="{9C1CE667-4B2E-4BDB-AD67-F7FE3311C9AD}"/>
              </a:ext>
            </a:extLst>
          </p:cNvPr>
          <p:cNvSpPr txBox="1"/>
          <p:nvPr/>
        </p:nvSpPr>
        <p:spPr>
          <a:xfrm>
            <a:off x="7848982" y="1709377"/>
            <a:ext cx="1357433" cy="261610"/>
          </a:xfrm>
          <a:prstGeom prst="rect">
            <a:avLst/>
          </a:prstGeom>
          <a:noFill/>
        </p:spPr>
        <p:txBody>
          <a:bodyPr wrap="square">
            <a:spAutoFit/>
          </a:bodyPr>
          <a:lstStyle/>
          <a:p>
            <a:pPr marL="0" marR="0" lvl="0" indent="0" algn="ctr" defTabSz="864009"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err="1">
                <a:ln>
                  <a:noFill/>
                </a:ln>
                <a:solidFill>
                  <a:srgbClr val="16093E"/>
                </a:solidFill>
                <a:effectLst/>
                <a:uLnTx/>
                <a:uFillTx/>
                <a:latin typeface="Avenir Next LT Pro" panose="020B0504020202020204" pitchFamily="34" charset="0"/>
                <a:ea typeface="+mn-ea"/>
                <a:cs typeface="+mn-cs"/>
              </a:rPr>
              <a:t>NETT</a:t>
            </a:r>
            <a:r>
              <a:rPr kumimoji="0" lang="en-US" sz="1100" b="1"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rPr>
              <a:t> 8-10 (%)</a:t>
            </a:r>
            <a:endParaRPr kumimoji="0" lang="en-AU" sz="1100" b="1"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endParaRPr>
          </a:p>
        </p:txBody>
      </p:sp>
      <p:sp>
        <p:nvSpPr>
          <p:cNvPr id="15" name="TextBox 14">
            <a:extLst>
              <a:ext uri="{FF2B5EF4-FFF2-40B4-BE49-F238E27FC236}">
                <a16:creationId xmlns:a16="http://schemas.microsoft.com/office/drawing/2014/main" id="{9E095D21-4B8C-4521-9536-CE7402F2303D}"/>
              </a:ext>
            </a:extLst>
          </p:cNvPr>
          <p:cNvSpPr txBox="1"/>
          <p:nvPr/>
        </p:nvSpPr>
        <p:spPr>
          <a:xfrm>
            <a:off x="9204990" y="1709377"/>
            <a:ext cx="1795215" cy="261610"/>
          </a:xfrm>
          <a:prstGeom prst="rect">
            <a:avLst/>
          </a:prstGeom>
          <a:noFill/>
        </p:spPr>
        <p:txBody>
          <a:bodyPr wrap="square">
            <a:spAutoFit/>
          </a:bodyPr>
          <a:lstStyle/>
          <a:p>
            <a:pPr marL="0" marR="0" lvl="0" indent="0" algn="ctr" defTabSz="864009"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rPr>
              <a:t>Average (out of 10)*</a:t>
            </a:r>
            <a:endParaRPr kumimoji="0" lang="en-AU" sz="1100" b="1"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endParaRPr>
          </a:p>
        </p:txBody>
      </p:sp>
      <p:graphicFrame>
        <p:nvGraphicFramePr>
          <p:cNvPr id="16" name="Table 30">
            <a:extLst>
              <a:ext uri="{FF2B5EF4-FFF2-40B4-BE49-F238E27FC236}">
                <a16:creationId xmlns:a16="http://schemas.microsoft.com/office/drawing/2014/main" id="{443A7622-F952-4E12-9282-DD3E26BDA250}"/>
              </a:ext>
            </a:extLst>
          </p:cNvPr>
          <p:cNvGraphicFramePr>
            <a:graphicFrameLocks noGrp="1"/>
          </p:cNvGraphicFramePr>
          <p:nvPr>
            <p:extLst>
              <p:ext uri="{D42A27DB-BD31-4B8C-83A1-F6EECF244321}">
                <p14:modId xmlns:p14="http://schemas.microsoft.com/office/powerpoint/2010/main" val="1531283522"/>
              </p:ext>
            </p:extLst>
          </p:nvPr>
        </p:nvGraphicFramePr>
        <p:xfrm>
          <a:off x="9330707" y="2021888"/>
          <a:ext cx="1468226" cy="3650951"/>
        </p:xfrm>
        <a:graphic>
          <a:graphicData uri="http://schemas.openxmlformats.org/drawingml/2006/table">
            <a:tbl>
              <a:tblPr firstRow="1" bandRow="1">
                <a:tableStyleId>{2D5ABB26-0587-4C30-8999-92F81FD0307C}</a:tableStyleId>
              </a:tblPr>
              <a:tblGrid>
                <a:gridCol w="734113">
                  <a:extLst>
                    <a:ext uri="{9D8B030D-6E8A-4147-A177-3AD203B41FA5}">
                      <a16:colId xmlns:a16="http://schemas.microsoft.com/office/drawing/2014/main" val="2398523013"/>
                    </a:ext>
                  </a:extLst>
                </a:gridCol>
                <a:gridCol w="734113">
                  <a:extLst>
                    <a:ext uri="{9D8B030D-6E8A-4147-A177-3AD203B41FA5}">
                      <a16:colId xmlns:a16="http://schemas.microsoft.com/office/drawing/2014/main" val="1328921270"/>
                    </a:ext>
                  </a:extLst>
                </a:gridCol>
              </a:tblGrid>
              <a:tr h="262331">
                <a:tc>
                  <a:txBody>
                    <a:bodyPr/>
                    <a:lstStyle/>
                    <a:p>
                      <a:pPr marL="0" marR="0" lvl="0" indent="0" algn="ctr" defTabSz="864009"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rPr>
                        <a:t>France</a:t>
                      </a:r>
                      <a:endParaRPr kumimoji="0" lang="en-AU" sz="1100" b="1"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864009"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rPr>
                        <a:t>Global</a:t>
                      </a:r>
                      <a:endParaRPr kumimoji="0" lang="en-AU" sz="1100" b="1"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48067087"/>
                  </a:ext>
                </a:extLst>
              </a:tr>
              <a:tr h="847155">
                <a:tc>
                  <a:txBody>
                    <a:bodyPr/>
                    <a:lstStyle/>
                    <a:p>
                      <a:pPr marL="0" marR="0" lvl="0" indent="0" algn="ctr" defTabSz="864009"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rPr>
                        <a:t>5.3</a:t>
                      </a:r>
                      <a:endParaRPr kumimoji="0" lang="en-AU" sz="1100" b="0"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864009"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rPr>
                        <a:t>5.5</a:t>
                      </a:r>
                      <a:endParaRPr kumimoji="0" lang="en-AU" sz="1100" b="0"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24766923"/>
                  </a:ext>
                </a:extLst>
              </a:tr>
              <a:tr h="847155">
                <a:tc>
                  <a:txBody>
                    <a:bodyPr/>
                    <a:lstStyle/>
                    <a:p>
                      <a:pPr marL="0" marR="0" lvl="0" indent="0" algn="ctr" defTabSz="864009"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rPr>
                        <a:t>5.5</a:t>
                      </a:r>
                      <a:endParaRPr kumimoji="0" lang="en-AU" sz="1100" b="0"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864009"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rPr>
                        <a:t>5.7</a:t>
                      </a:r>
                      <a:endParaRPr kumimoji="0" lang="en-AU" sz="1100" b="0"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65684030"/>
                  </a:ext>
                </a:extLst>
              </a:tr>
              <a:tr h="847155">
                <a:tc>
                  <a:txBody>
                    <a:bodyPr/>
                    <a:lstStyle/>
                    <a:p>
                      <a:pPr marL="0" marR="0" lvl="0" indent="0" algn="ctr" defTabSz="864009"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rPr>
                        <a:t>5.9</a:t>
                      </a:r>
                      <a:endParaRPr kumimoji="0" lang="en-AU" sz="1100" b="0"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864009"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rPr>
                        <a:t>6.2</a:t>
                      </a:r>
                      <a:endParaRPr kumimoji="0" lang="en-AU" sz="1100" b="0"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2438899"/>
                  </a:ext>
                </a:extLst>
              </a:tr>
              <a:tr h="847155">
                <a:tc>
                  <a:txBody>
                    <a:bodyPr/>
                    <a:lstStyle/>
                    <a:p>
                      <a:pPr marL="0" marR="0" lvl="0" indent="0" algn="ctr" defTabSz="864009"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rPr>
                        <a:t>5.4</a:t>
                      </a:r>
                      <a:endParaRPr kumimoji="0" lang="en-AU" sz="1100" b="0"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864009"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rPr>
                        <a:t>5.7</a:t>
                      </a:r>
                      <a:endParaRPr kumimoji="0" lang="en-AU" sz="1100" b="0" i="0" u="none" strike="noStrike" kern="1200" cap="none" spc="0" normalizeH="0" baseline="0" noProof="0">
                        <a:ln>
                          <a:noFill/>
                        </a:ln>
                        <a:solidFill>
                          <a:srgbClr val="16093E"/>
                        </a:solidFill>
                        <a:effectLst/>
                        <a:uLnTx/>
                        <a:uFillTx/>
                        <a:latin typeface="Avenir Next LT Pro" panose="020B0504020202020204" pitchFamily="34" charset="0"/>
                        <a:ea typeface="+mn-ea"/>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29782775"/>
                  </a:ext>
                </a:extLst>
              </a:tr>
            </a:tbl>
          </a:graphicData>
        </a:graphic>
      </p:graphicFrame>
      <p:sp>
        <p:nvSpPr>
          <p:cNvPr id="14" name="Isosceles Triangle 13">
            <a:extLst>
              <a:ext uri="{FF2B5EF4-FFF2-40B4-BE49-F238E27FC236}">
                <a16:creationId xmlns:a16="http://schemas.microsoft.com/office/drawing/2014/main" id="{0F662223-032F-4FD5-B683-BECCE1387037}"/>
              </a:ext>
            </a:extLst>
          </p:cNvPr>
          <p:cNvSpPr/>
          <p:nvPr/>
        </p:nvSpPr>
        <p:spPr>
          <a:xfrm rot="10800000">
            <a:off x="9872240" y="2655890"/>
            <a:ext cx="108000" cy="10800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7" name="Isosceles Triangle 16">
            <a:extLst>
              <a:ext uri="{FF2B5EF4-FFF2-40B4-BE49-F238E27FC236}">
                <a16:creationId xmlns:a16="http://schemas.microsoft.com/office/drawing/2014/main" id="{2DD8EC68-8E80-46A6-89E9-0C79F7FA4FD5}"/>
              </a:ext>
            </a:extLst>
          </p:cNvPr>
          <p:cNvSpPr/>
          <p:nvPr/>
        </p:nvSpPr>
        <p:spPr>
          <a:xfrm rot="10800000">
            <a:off x="9872240" y="3508342"/>
            <a:ext cx="108000" cy="10800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9" name="Isosceles Triangle 18">
            <a:extLst>
              <a:ext uri="{FF2B5EF4-FFF2-40B4-BE49-F238E27FC236}">
                <a16:creationId xmlns:a16="http://schemas.microsoft.com/office/drawing/2014/main" id="{4C05AC6E-89D6-4123-883C-CF591AF97E3F}"/>
              </a:ext>
            </a:extLst>
          </p:cNvPr>
          <p:cNvSpPr/>
          <p:nvPr/>
        </p:nvSpPr>
        <p:spPr>
          <a:xfrm rot="10800000">
            <a:off x="8257983" y="2655890"/>
            <a:ext cx="108000" cy="10800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0" name="Isosceles Triangle 19">
            <a:extLst>
              <a:ext uri="{FF2B5EF4-FFF2-40B4-BE49-F238E27FC236}">
                <a16:creationId xmlns:a16="http://schemas.microsoft.com/office/drawing/2014/main" id="{F80F4647-49AC-4BAD-A701-119A03D04D82}"/>
              </a:ext>
            </a:extLst>
          </p:cNvPr>
          <p:cNvSpPr/>
          <p:nvPr/>
        </p:nvSpPr>
        <p:spPr>
          <a:xfrm rot="10800000">
            <a:off x="8257983" y="3508342"/>
            <a:ext cx="108000" cy="10800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1" name="Isosceles Triangle 20">
            <a:extLst>
              <a:ext uri="{FF2B5EF4-FFF2-40B4-BE49-F238E27FC236}">
                <a16:creationId xmlns:a16="http://schemas.microsoft.com/office/drawing/2014/main" id="{E0F70EBE-FB12-40B7-8988-DA6E3E8B04C8}"/>
              </a:ext>
            </a:extLst>
          </p:cNvPr>
          <p:cNvSpPr/>
          <p:nvPr/>
        </p:nvSpPr>
        <p:spPr>
          <a:xfrm rot="10800000">
            <a:off x="8257983" y="5184407"/>
            <a:ext cx="108000" cy="10800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4" name="Isosceles Triangle 23">
            <a:extLst>
              <a:ext uri="{FF2B5EF4-FFF2-40B4-BE49-F238E27FC236}">
                <a16:creationId xmlns:a16="http://schemas.microsoft.com/office/drawing/2014/main" id="{73B25BED-DB7E-45E6-9B36-99B1023FD468}"/>
              </a:ext>
            </a:extLst>
          </p:cNvPr>
          <p:cNvSpPr/>
          <p:nvPr/>
        </p:nvSpPr>
        <p:spPr>
          <a:xfrm rot="10800000">
            <a:off x="9870255" y="4360793"/>
            <a:ext cx="108000" cy="10800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5" name="Isosceles Triangle 24">
            <a:extLst>
              <a:ext uri="{FF2B5EF4-FFF2-40B4-BE49-F238E27FC236}">
                <a16:creationId xmlns:a16="http://schemas.microsoft.com/office/drawing/2014/main" id="{CED60B69-1049-46BF-A7D9-C8A48C5E50CF}"/>
              </a:ext>
            </a:extLst>
          </p:cNvPr>
          <p:cNvSpPr/>
          <p:nvPr/>
        </p:nvSpPr>
        <p:spPr>
          <a:xfrm rot="10800000">
            <a:off x="9868822" y="5184408"/>
            <a:ext cx="108000" cy="10800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6" name="Isosceles Triangle 25">
            <a:extLst>
              <a:ext uri="{FF2B5EF4-FFF2-40B4-BE49-F238E27FC236}">
                <a16:creationId xmlns:a16="http://schemas.microsoft.com/office/drawing/2014/main" id="{50FA0E91-96EC-40AC-80A2-112E33BCE5DC}"/>
              </a:ext>
            </a:extLst>
          </p:cNvPr>
          <p:cNvSpPr/>
          <p:nvPr/>
        </p:nvSpPr>
        <p:spPr>
          <a:xfrm rot="10800000">
            <a:off x="8255166" y="4360794"/>
            <a:ext cx="108000" cy="108000"/>
          </a:xfrm>
          <a:prstGeom prst="triangle">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4141182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0E8C0-954D-4796-A7EA-52C9FE8A3669}"/>
              </a:ext>
            </a:extLst>
          </p:cNvPr>
          <p:cNvSpPr>
            <a:spLocks noGrp="1"/>
          </p:cNvSpPr>
          <p:nvPr>
            <p:ph type="title"/>
          </p:nvPr>
        </p:nvSpPr>
        <p:spPr>
          <a:xfrm>
            <a:off x="720000" y="154650"/>
            <a:ext cx="10754501" cy="557827"/>
          </a:xfrm>
        </p:spPr>
        <p:txBody>
          <a:bodyPr/>
          <a:lstStyle/>
          <a:p>
            <a:r>
              <a:rPr lang="en-US" sz="3200">
                <a:latin typeface="Avenir Next LT Pro"/>
              </a:rPr>
              <a:t>Factors driving overall ESG ratings of </a:t>
            </a:r>
            <a:r>
              <a:rPr lang="en-US" sz="3200" u="sng">
                <a:latin typeface="Avenir Next LT Pro"/>
              </a:rPr>
              <a:t>government</a:t>
            </a:r>
            <a:r>
              <a:rPr lang="en-US" sz="3200">
                <a:solidFill>
                  <a:srgbClr val="C81783"/>
                </a:solidFill>
              </a:rPr>
              <a:t>.</a:t>
            </a:r>
            <a:endParaRPr lang="en-AU" sz="3200" u="sng">
              <a:latin typeface="Avenir Next LT Pro"/>
            </a:endParaRPr>
          </a:p>
        </p:txBody>
      </p:sp>
      <p:sp>
        <p:nvSpPr>
          <p:cNvPr id="3" name="Slide Number Placeholder 2">
            <a:extLst>
              <a:ext uri="{FF2B5EF4-FFF2-40B4-BE49-F238E27FC236}">
                <a16:creationId xmlns:a16="http://schemas.microsoft.com/office/drawing/2014/main" id="{80C8E0E8-8AF2-4343-8EF2-BEBEBB47299F}"/>
              </a:ext>
            </a:extLst>
          </p:cNvPr>
          <p:cNvSpPr>
            <a:spLocks noGrp="1"/>
          </p:cNvSpPr>
          <p:nvPr>
            <p:ph type="sldNum" sz="quarter" idx="10"/>
          </p:nvPr>
        </p:nvSpPr>
        <p:spPr/>
        <p:txBody>
          <a:bodyPr/>
          <a:lstStyle/>
          <a:p>
            <a:fld id="{BDF47034-4E95-F145-8655-D9B3093EB1CC}" type="slidenum">
              <a:rPr lang="en-US" smtClean="0"/>
              <a:pPr/>
              <a:t>7</a:t>
            </a:fld>
            <a:endParaRPr lang="en-US"/>
          </a:p>
        </p:txBody>
      </p:sp>
      <p:sp>
        <p:nvSpPr>
          <p:cNvPr id="8" name="Text Placeholder 6">
            <a:extLst>
              <a:ext uri="{FF2B5EF4-FFF2-40B4-BE49-F238E27FC236}">
                <a16:creationId xmlns:a16="http://schemas.microsoft.com/office/drawing/2014/main" id="{410559DA-5A5A-43F7-B1A3-6B67CC8673FD}"/>
              </a:ext>
            </a:extLst>
          </p:cNvPr>
          <p:cNvSpPr txBox="1">
            <a:spLocks/>
          </p:cNvSpPr>
          <p:nvPr/>
        </p:nvSpPr>
        <p:spPr>
          <a:xfrm>
            <a:off x="638144" y="6016466"/>
            <a:ext cx="10521856" cy="319886"/>
          </a:xfrm>
          <a:prstGeom prst="rect">
            <a:avLst/>
          </a:prstGeom>
        </p:spPr>
        <p:txBody>
          <a:bodyPr vert="horz" wrap="square" lIns="0" tIns="0" rIns="0" bIns="0" rtlCol="0">
            <a:noAutofit/>
          </a:bodyPr>
          <a:lstStyle>
            <a:lvl1pPr marL="0" indent="0" algn="l" defTabSz="864009" rtl="0" eaLnBrk="1" latinLnBrk="0" hangingPunct="1">
              <a:lnSpc>
                <a:spcPct val="90000"/>
              </a:lnSpc>
              <a:spcBef>
                <a:spcPts val="0"/>
              </a:spcBef>
              <a:spcAft>
                <a:spcPts val="600"/>
              </a:spcAft>
              <a:buClr>
                <a:srgbClr val="E9A913"/>
              </a:buClr>
              <a:buFont typeface="System Font Regular"/>
              <a:buNone/>
              <a:defRPr sz="2400" b="1" i="0" kern="1200">
                <a:solidFill>
                  <a:srgbClr val="1D112A"/>
                </a:solidFill>
                <a:latin typeface="+mj-lt"/>
                <a:ea typeface="+mn-ea"/>
                <a:cs typeface="+mn-cs"/>
              </a:defRPr>
            </a:lvl1pPr>
            <a:lvl2pPr marL="0" indent="0" algn="l" defTabSz="864009" rtl="0" eaLnBrk="1" latinLnBrk="0" hangingPunct="1">
              <a:lnSpc>
                <a:spcPct val="90000"/>
              </a:lnSpc>
              <a:spcBef>
                <a:spcPts val="600"/>
              </a:spcBef>
              <a:spcAft>
                <a:spcPts val="300"/>
              </a:spcAft>
              <a:buClr>
                <a:srgbClr val="E9A913"/>
              </a:buClr>
              <a:buFont typeface="System Font Regular"/>
              <a:buNone/>
              <a:defRPr sz="1600" b="1" i="0" kern="1200">
                <a:solidFill>
                  <a:srgbClr val="1D112A"/>
                </a:solidFill>
                <a:latin typeface="+mn-lt"/>
                <a:ea typeface="+mn-ea"/>
                <a:cs typeface="+mn-cs"/>
              </a:defRPr>
            </a:lvl2pPr>
            <a:lvl3pPr marL="0" indent="0" algn="l" defTabSz="864009" rtl="0" eaLnBrk="1" latinLnBrk="0" hangingPunct="1">
              <a:lnSpc>
                <a:spcPct val="90000"/>
              </a:lnSpc>
              <a:spcBef>
                <a:spcPts val="0"/>
              </a:spcBef>
              <a:spcAft>
                <a:spcPts val="600"/>
              </a:spcAft>
              <a:buClr>
                <a:srgbClr val="E9A913"/>
              </a:buClr>
              <a:buFont typeface="Arial" panose="020B0604020202020204" pitchFamily="34" charset="0"/>
              <a:buNone/>
              <a:defRPr sz="1400" b="0" i="0" kern="1200">
                <a:solidFill>
                  <a:srgbClr val="1D112A"/>
                </a:solidFill>
                <a:latin typeface="+mn-lt"/>
                <a:ea typeface="+mn-ea"/>
                <a:cs typeface="+mn-cs"/>
              </a:defRPr>
            </a:lvl3pPr>
            <a:lvl4pPr marL="180000" indent="-180000" algn="l" defTabSz="864009" rtl="0" eaLnBrk="1" latinLnBrk="0" hangingPunct="1">
              <a:lnSpc>
                <a:spcPct val="90000"/>
              </a:lnSpc>
              <a:spcBef>
                <a:spcPts val="0"/>
              </a:spcBef>
              <a:spcAft>
                <a:spcPts val="600"/>
              </a:spcAft>
              <a:buClr>
                <a:srgbClr val="E9A913"/>
              </a:buClr>
              <a:buSzPct val="100000"/>
              <a:buFont typeface="Arial" panose="020B0604020202020204" pitchFamily="34" charset="0"/>
              <a:buChar char="&gt;"/>
              <a:defRPr sz="1400" b="0" i="0" kern="1200">
                <a:solidFill>
                  <a:srgbClr val="1D112A"/>
                </a:solidFill>
                <a:latin typeface="+mn-lt"/>
                <a:ea typeface="+mn-ea"/>
                <a:cs typeface="+mn-cs"/>
              </a:defRPr>
            </a:lvl4pPr>
            <a:lvl5pPr marL="360000" indent="-180000" algn="l" defTabSz="864009" rtl="0" eaLnBrk="1" latinLnBrk="0" hangingPunct="1">
              <a:lnSpc>
                <a:spcPct val="90000"/>
              </a:lnSpc>
              <a:spcBef>
                <a:spcPts val="0"/>
              </a:spcBef>
              <a:spcAft>
                <a:spcPts val="600"/>
              </a:spcAft>
              <a:buClr>
                <a:srgbClr val="E9A913"/>
              </a:buClr>
              <a:buSzPct val="100000"/>
              <a:buFont typeface="Arial" panose="020B0604020202020204" pitchFamily="34" charset="0"/>
              <a:buChar char="–"/>
              <a:defRPr sz="1400" b="0" i="0" kern="1200">
                <a:solidFill>
                  <a:srgbClr val="1D112A"/>
                </a:solidFill>
                <a:latin typeface="+mn-lt"/>
                <a:ea typeface="+mn-ea"/>
                <a:cs typeface="+mn-cs"/>
              </a:defRPr>
            </a:lvl5pPr>
            <a:lvl6pPr marL="2376025" indent="-216002" algn="l" defTabSz="864009"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29" indent="-216002" algn="l" defTabSz="864009"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33" indent="-216002" algn="l" defTabSz="864009"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37" indent="-216002" algn="l" defTabSz="864009"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pPr>
              <a:spcAft>
                <a:spcPts val="0"/>
              </a:spcAft>
            </a:pPr>
            <a:r>
              <a:rPr lang="en-AU" sz="900" b="0" i="1">
                <a:latin typeface="Avenir Next LT Pro" panose="020B0504020202020204" pitchFamily="34" charset="0"/>
                <a:cs typeface="Arial" panose="020B0604020202020204" pitchFamily="34" charset="0"/>
              </a:rPr>
              <a:t>Base: All participants in France who gave a rating between 0 and 10 (n=936-974)</a:t>
            </a:r>
          </a:p>
          <a:p>
            <a:pPr>
              <a:spcAft>
                <a:spcPts val="0"/>
              </a:spcAft>
            </a:pPr>
            <a:r>
              <a:rPr lang="en-US" sz="900" b="0" i="1" err="1">
                <a:solidFill>
                  <a:srgbClr val="16093E"/>
                </a:solidFill>
                <a:latin typeface="+mn-lt"/>
                <a:cs typeface="Arial" panose="020B0604020202020204" pitchFamily="34" charset="0"/>
              </a:rPr>
              <a:t>Q6</a:t>
            </a:r>
            <a:r>
              <a:rPr lang="en-US" sz="900" b="0" i="1">
                <a:solidFill>
                  <a:srgbClr val="16093E"/>
                </a:solidFill>
                <a:latin typeface="+mn-lt"/>
                <a:cs typeface="Arial" panose="020B0604020202020204" pitchFamily="34" charset="0"/>
              </a:rPr>
              <a:t>. Overall, how would you rate the performance of the following groups when it comes to acting responsibly on Environmental, Social and Governance (ESG) issues?</a:t>
            </a:r>
            <a:endParaRPr lang="en-AU" sz="900" b="0" i="1">
              <a:latin typeface="+mn-lt"/>
              <a:cs typeface="Arial" panose="020B0604020202020204" pitchFamily="34" charset="0"/>
            </a:endParaRPr>
          </a:p>
          <a:p>
            <a:pPr>
              <a:spcAft>
                <a:spcPts val="0"/>
              </a:spcAft>
            </a:pPr>
            <a:r>
              <a:rPr lang="en-US" sz="900" b="0" i="1" err="1">
                <a:solidFill>
                  <a:srgbClr val="16093E"/>
                </a:solidFill>
                <a:latin typeface="Avenir Next LT Pro" panose="020B0504020202020204" pitchFamily="34" charset="0"/>
                <a:cs typeface="Arial" panose="020B0604020202020204" pitchFamily="34" charset="0"/>
              </a:rPr>
              <a:t>Q12</a:t>
            </a:r>
            <a:r>
              <a:rPr lang="en-US" sz="900" b="0" i="1">
                <a:solidFill>
                  <a:srgbClr val="16093E"/>
                </a:solidFill>
                <a:latin typeface="Avenir Next LT Pro" panose="020B0504020202020204" pitchFamily="34" charset="0"/>
                <a:cs typeface="Arial" panose="020B0604020202020204" pitchFamily="34" charset="0"/>
              </a:rPr>
              <a:t>. How would you rate the performance of the [NATIONALITY] Government on the following things?</a:t>
            </a:r>
            <a:endParaRPr lang="en-AU" sz="900" b="0" i="1">
              <a:latin typeface="Avenir Next LT Pro" panose="020B0504020202020204" pitchFamily="34" charset="0"/>
              <a:cs typeface="Arial" panose="020B0604020202020204" pitchFamily="34" charset="0"/>
            </a:endParaRPr>
          </a:p>
        </p:txBody>
      </p:sp>
      <p:sp>
        <p:nvSpPr>
          <p:cNvPr id="11" name="Rectangle 10">
            <a:extLst>
              <a:ext uri="{FF2B5EF4-FFF2-40B4-BE49-F238E27FC236}">
                <a16:creationId xmlns:a16="http://schemas.microsoft.com/office/drawing/2014/main" id="{38EC1714-B865-432D-9CC0-5AE0964D201A}"/>
              </a:ext>
            </a:extLst>
          </p:cNvPr>
          <p:cNvSpPr/>
          <p:nvPr/>
        </p:nvSpPr>
        <p:spPr>
          <a:xfrm>
            <a:off x="660541" y="571415"/>
            <a:ext cx="10590163" cy="830997"/>
          </a:xfrm>
          <a:prstGeom prst="rect">
            <a:avLst/>
          </a:prstGeom>
        </p:spPr>
        <p:txBody>
          <a:bodyPr wrap="square" lIns="91440" tIns="45720" rIns="91440" bIns="45720" anchor="t">
            <a:spAutoFit/>
          </a:bodyPr>
          <a:lstStyle/>
          <a:p>
            <a:pPr>
              <a:spcBef>
                <a:spcPts val="600"/>
              </a:spcBef>
              <a:spcAft>
                <a:spcPts val="600"/>
              </a:spcAft>
              <a:defRPr/>
            </a:pPr>
            <a:r>
              <a:rPr lang="en-AU" sz="1200"/>
              <a:t>A driver analysis was conducted to understand the extent to which the specific ESG metrics drive overall ratings of Government. The chart below shows the derived importance (or impact) of each metric against the perceived performance (average out of 10). The key drivers of perceptions were ‘ensuring ethical employment practices, including among supply chains’, ‘taking responsibility when things go wrong’ and ‘its action on climate change’. These should be considered key areas </a:t>
            </a:r>
            <a:r>
              <a:rPr lang="en-AU" sz="1200" b="1"/>
              <a:t>in France</a:t>
            </a:r>
            <a:r>
              <a:rPr lang="en-AU" sz="1200"/>
              <a:t> for improvement given the low performance scores received on these metrics. </a:t>
            </a:r>
          </a:p>
        </p:txBody>
      </p:sp>
      <p:graphicFrame>
        <p:nvGraphicFramePr>
          <p:cNvPr id="10" name="Chart 9">
            <a:extLst>
              <a:ext uri="{FF2B5EF4-FFF2-40B4-BE49-F238E27FC236}">
                <a16:creationId xmlns:a16="http://schemas.microsoft.com/office/drawing/2014/main" id="{9151649F-0413-4461-ADE2-3CA52B9FA2A4}"/>
              </a:ext>
            </a:extLst>
          </p:cNvPr>
          <p:cNvGraphicFramePr/>
          <p:nvPr>
            <p:extLst>
              <p:ext uri="{D42A27DB-BD31-4B8C-83A1-F6EECF244321}">
                <p14:modId xmlns:p14="http://schemas.microsoft.com/office/powerpoint/2010/main" val="1009542234"/>
              </p:ext>
            </p:extLst>
          </p:nvPr>
        </p:nvGraphicFramePr>
        <p:xfrm>
          <a:off x="1594230" y="1844194"/>
          <a:ext cx="8977300" cy="4131498"/>
        </p:xfrm>
        <a:graphic>
          <a:graphicData uri="http://schemas.openxmlformats.org/drawingml/2006/chart">
            <c:chart xmlns:c="http://schemas.openxmlformats.org/drawingml/2006/chart" xmlns:r="http://schemas.openxmlformats.org/officeDocument/2006/relationships" r:id="rId3"/>
          </a:graphicData>
        </a:graphic>
      </p:graphicFrame>
      <p:cxnSp>
        <p:nvCxnSpPr>
          <p:cNvPr id="12" name="Straight Arrow Connector 11">
            <a:extLst>
              <a:ext uri="{FF2B5EF4-FFF2-40B4-BE49-F238E27FC236}">
                <a16:creationId xmlns:a16="http://schemas.microsoft.com/office/drawing/2014/main" id="{4DF5A054-6191-44D8-907D-1EBBC40390A6}"/>
              </a:ext>
            </a:extLst>
          </p:cNvPr>
          <p:cNvCxnSpPr>
            <a:cxnSpLocks/>
          </p:cNvCxnSpPr>
          <p:nvPr/>
        </p:nvCxnSpPr>
        <p:spPr>
          <a:xfrm>
            <a:off x="1445647" y="1804742"/>
            <a:ext cx="0" cy="3765177"/>
          </a:xfrm>
          <a:prstGeom prst="straightConnector1">
            <a:avLst/>
          </a:prstGeom>
          <a:ln w="76200">
            <a:solidFill>
              <a:srgbClr val="D06D09"/>
            </a:solidFill>
            <a:headEnd type="triangle"/>
            <a:tailEnd type="triangle"/>
          </a:ln>
          <a:effectLst/>
        </p:spPr>
        <p:style>
          <a:lnRef idx="2">
            <a:schemeClr val="accent1"/>
          </a:lnRef>
          <a:fillRef idx="0">
            <a:schemeClr val="accent1"/>
          </a:fillRef>
          <a:effectRef idx="1">
            <a:schemeClr val="accent1"/>
          </a:effectRef>
          <a:fontRef idx="minor">
            <a:schemeClr val="tx1"/>
          </a:fontRef>
        </p:style>
      </p:cxnSp>
      <p:sp>
        <p:nvSpPr>
          <p:cNvPr id="13" name="TextBox 12">
            <a:extLst>
              <a:ext uri="{FF2B5EF4-FFF2-40B4-BE49-F238E27FC236}">
                <a16:creationId xmlns:a16="http://schemas.microsoft.com/office/drawing/2014/main" id="{7DB7A571-4A5F-4C4B-B3C5-6937F1A60FF3}"/>
              </a:ext>
            </a:extLst>
          </p:cNvPr>
          <p:cNvSpPr txBox="1"/>
          <p:nvPr/>
        </p:nvSpPr>
        <p:spPr>
          <a:xfrm>
            <a:off x="3549244" y="1501988"/>
            <a:ext cx="5399673" cy="230355"/>
          </a:xfrm>
          <a:prstGeom prst="rect">
            <a:avLst/>
          </a:prstGeom>
          <a:noFill/>
        </p:spPr>
        <p:txBody>
          <a:bodyPr wrap="square" lIns="0" tIns="0" rIns="0" bIns="0" rtlCol="0">
            <a:noAutofit/>
          </a:bodyPr>
          <a:lstStyle/>
          <a:p>
            <a:pPr algn="ctr" defTabSz="493456">
              <a:spcAft>
                <a:spcPts val="299"/>
              </a:spcAft>
            </a:pPr>
            <a:r>
              <a:rPr lang="en-AU" sz="1187" b="1">
                <a:solidFill>
                  <a:prstClr val="black"/>
                </a:solidFill>
                <a:cs typeface="Arial"/>
              </a:rPr>
              <a:t>% Derived impact on overall ESG rating (top 10 via regression modelling)</a:t>
            </a:r>
          </a:p>
        </p:txBody>
      </p:sp>
      <p:sp>
        <p:nvSpPr>
          <p:cNvPr id="14" name="TextBox 13">
            <a:extLst>
              <a:ext uri="{FF2B5EF4-FFF2-40B4-BE49-F238E27FC236}">
                <a16:creationId xmlns:a16="http://schemas.microsoft.com/office/drawing/2014/main" id="{85083E3A-7C86-43E6-9272-23B3AA8858A0}"/>
              </a:ext>
            </a:extLst>
          </p:cNvPr>
          <p:cNvSpPr txBox="1"/>
          <p:nvPr/>
        </p:nvSpPr>
        <p:spPr>
          <a:xfrm rot="16200000">
            <a:off x="-435635" y="3484929"/>
            <a:ext cx="3217970" cy="229462"/>
          </a:xfrm>
          <a:prstGeom prst="rect">
            <a:avLst/>
          </a:prstGeom>
          <a:noFill/>
        </p:spPr>
        <p:txBody>
          <a:bodyPr wrap="square" lIns="0" tIns="0" rIns="0" bIns="0" rtlCol="0">
            <a:noAutofit/>
          </a:bodyPr>
          <a:lstStyle/>
          <a:p>
            <a:pPr algn="ctr" defTabSz="493456">
              <a:spcAft>
                <a:spcPts val="299"/>
              </a:spcAft>
            </a:pPr>
            <a:r>
              <a:rPr lang="en-AU" sz="1187" b="1">
                <a:solidFill>
                  <a:prstClr val="black"/>
                </a:solidFill>
                <a:cs typeface="Arial"/>
              </a:rPr>
              <a:t>Perceived performance (average out of 10)</a:t>
            </a:r>
          </a:p>
        </p:txBody>
      </p:sp>
      <p:cxnSp>
        <p:nvCxnSpPr>
          <p:cNvPr id="15" name="Straight Arrow Connector 14">
            <a:extLst>
              <a:ext uri="{FF2B5EF4-FFF2-40B4-BE49-F238E27FC236}">
                <a16:creationId xmlns:a16="http://schemas.microsoft.com/office/drawing/2014/main" id="{902757E9-310A-47F8-ACEF-3F40FEE1D9AF}"/>
              </a:ext>
            </a:extLst>
          </p:cNvPr>
          <p:cNvCxnSpPr>
            <a:cxnSpLocks/>
          </p:cNvCxnSpPr>
          <p:nvPr/>
        </p:nvCxnSpPr>
        <p:spPr>
          <a:xfrm>
            <a:off x="2232525" y="1773116"/>
            <a:ext cx="7173593" cy="0"/>
          </a:xfrm>
          <a:prstGeom prst="straightConnector1">
            <a:avLst/>
          </a:prstGeom>
          <a:ln w="76200">
            <a:solidFill>
              <a:srgbClr val="D06D09"/>
            </a:solidFill>
            <a:headEnd type="triangle"/>
            <a:tailEnd type="triangle"/>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368372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0E8C0-954D-4796-A7EA-52C9FE8A3669}"/>
              </a:ext>
            </a:extLst>
          </p:cNvPr>
          <p:cNvSpPr>
            <a:spLocks noGrp="1"/>
          </p:cNvSpPr>
          <p:nvPr>
            <p:ph type="title"/>
          </p:nvPr>
        </p:nvSpPr>
        <p:spPr>
          <a:xfrm>
            <a:off x="720001" y="107025"/>
            <a:ext cx="10309950" cy="557827"/>
          </a:xfrm>
        </p:spPr>
        <p:txBody>
          <a:bodyPr/>
          <a:lstStyle/>
          <a:p>
            <a:r>
              <a:rPr lang="en-US" sz="3200">
                <a:latin typeface="Avenir Next LT Pro"/>
              </a:rPr>
              <a:t>Factors driving overall ESG ratings of </a:t>
            </a:r>
            <a:r>
              <a:rPr lang="en-US" sz="3200" u="sng">
                <a:latin typeface="Avenir Next LT Pro"/>
              </a:rPr>
              <a:t>companies</a:t>
            </a:r>
            <a:r>
              <a:rPr lang="en-US" sz="3200">
                <a:solidFill>
                  <a:srgbClr val="C81783"/>
                </a:solidFill>
              </a:rPr>
              <a:t>.</a:t>
            </a:r>
            <a:endParaRPr lang="en-AU" sz="3200" u="sng">
              <a:latin typeface="Avenir Next LT Pro"/>
            </a:endParaRPr>
          </a:p>
        </p:txBody>
      </p:sp>
      <p:sp>
        <p:nvSpPr>
          <p:cNvPr id="3" name="Slide Number Placeholder 2">
            <a:extLst>
              <a:ext uri="{FF2B5EF4-FFF2-40B4-BE49-F238E27FC236}">
                <a16:creationId xmlns:a16="http://schemas.microsoft.com/office/drawing/2014/main" id="{80C8E0E8-8AF2-4343-8EF2-BEBEBB47299F}"/>
              </a:ext>
            </a:extLst>
          </p:cNvPr>
          <p:cNvSpPr>
            <a:spLocks noGrp="1"/>
          </p:cNvSpPr>
          <p:nvPr>
            <p:ph type="sldNum" sz="quarter" idx="10"/>
          </p:nvPr>
        </p:nvSpPr>
        <p:spPr/>
        <p:txBody>
          <a:bodyPr/>
          <a:lstStyle/>
          <a:p>
            <a:fld id="{BDF47034-4E95-F145-8655-D9B3093EB1CC}" type="slidenum">
              <a:rPr lang="en-US" smtClean="0"/>
              <a:pPr/>
              <a:t>8</a:t>
            </a:fld>
            <a:endParaRPr lang="en-US"/>
          </a:p>
        </p:txBody>
      </p:sp>
      <p:sp>
        <p:nvSpPr>
          <p:cNvPr id="8" name="Text Placeholder 6">
            <a:extLst>
              <a:ext uri="{FF2B5EF4-FFF2-40B4-BE49-F238E27FC236}">
                <a16:creationId xmlns:a16="http://schemas.microsoft.com/office/drawing/2014/main" id="{410559DA-5A5A-43F7-B1A3-6B67CC8673FD}"/>
              </a:ext>
            </a:extLst>
          </p:cNvPr>
          <p:cNvSpPr txBox="1">
            <a:spLocks/>
          </p:cNvSpPr>
          <p:nvPr/>
        </p:nvSpPr>
        <p:spPr>
          <a:xfrm>
            <a:off x="660541" y="6016466"/>
            <a:ext cx="10521856" cy="319886"/>
          </a:xfrm>
          <a:prstGeom prst="rect">
            <a:avLst/>
          </a:prstGeom>
        </p:spPr>
        <p:txBody>
          <a:bodyPr vert="horz" wrap="square" lIns="0" tIns="0" rIns="0" bIns="0" rtlCol="0">
            <a:noAutofit/>
          </a:bodyPr>
          <a:lstStyle>
            <a:lvl1pPr marL="0" indent="0" algn="l" defTabSz="864009" rtl="0" eaLnBrk="1" latinLnBrk="0" hangingPunct="1">
              <a:lnSpc>
                <a:spcPct val="90000"/>
              </a:lnSpc>
              <a:spcBef>
                <a:spcPts val="0"/>
              </a:spcBef>
              <a:spcAft>
                <a:spcPts val="600"/>
              </a:spcAft>
              <a:buClr>
                <a:srgbClr val="E9A913"/>
              </a:buClr>
              <a:buFont typeface="System Font Regular"/>
              <a:buNone/>
              <a:defRPr sz="2400" b="1" i="0" kern="1200">
                <a:solidFill>
                  <a:srgbClr val="1D112A"/>
                </a:solidFill>
                <a:latin typeface="+mj-lt"/>
                <a:ea typeface="+mn-ea"/>
                <a:cs typeface="+mn-cs"/>
              </a:defRPr>
            </a:lvl1pPr>
            <a:lvl2pPr marL="0" indent="0" algn="l" defTabSz="864009" rtl="0" eaLnBrk="1" latinLnBrk="0" hangingPunct="1">
              <a:lnSpc>
                <a:spcPct val="90000"/>
              </a:lnSpc>
              <a:spcBef>
                <a:spcPts val="600"/>
              </a:spcBef>
              <a:spcAft>
                <a:spcPts val="300"/>
              </a:spcAft>
              <a:buClr>
                <a:srgbClr val="E9A913"/>
              </a:buClr>
              <a:buFont typeface="System Font Regular"/>
              <a:buNone/>
              <a:defRPr sz="1600" b="1" i="0" kern="1200">
                <a:solidFill>
                  <a:srgbClr val="1D112A"/>
                </a:solidFill>
                <a:latin typeface="+mn-lt"/>
                <a:ea typeface="+mn-ea"/>
                <a:cs typeface="+mn-cs"/>
              </a:defRPr>
            </a:lvl2pPr>
            <a:lvl3pPr marL="0" indent="0" algn="l" defTabSz="864009" rtl="0" eaLnBrk="1" latinLnBrk="0" hangingPunct="1">
              <a:lnSpc>
                <a:spcPct val="90000"/>
              </a:lnSpc>
              <a:spcBef>
                <a:spcPts val="0"/>
              </a:spcBef>
              <a:spcAft>
                <a:spcPts val="600"/>
              </a:spcAft>
              <a:buClr>
                <a:srgbClr val="E9A913"/>
              </a:buClr>
              <a:buFont typeface="Arial" panose="020B0604020202020204" pitchFamily="34" charset="0"/>
              <a:buNone/>
              <a:defRPr sz="1400" b="0" i="0" kern="1200">
                <a:solidFill>
                  <a:srgbClr val="1D112A"/>
                </a:solidFill>
                <a:latin typeface="+mn-lt"/>
                <a:ea typeface="+mn-ea"/>
                <a:cs typeface="+mn-cs"/>
              </a:defRPr>
            </a:lvl3pPr>
            <a:lvl4pPr marL="180000" indent="-180000" algn="l" defTabSz="864009" rtl="0" eaLnBrk="1" latinLnBrk="0" hangingPunct="1">
              <a:lnSpc>
                <a:spcPct val="90000"/>
              </a:lnSpc>
              <a:spcBef>
                <a:spcPts val="0"/>
              </a:spcBef>
              <a:spcAft>
                <a:spcPts val="600"/>
              </a:spcAft>
              <a:buClr>
                <a:srgbClr val="E9A913"/>
              </a:buClr>
              <a:buSzPct val="100000"/>
              <a:buFont typeface="Arial" panose="020B0604020202020204" pitchFamily="34" charset="0"/>
              <a:buChar char="&gt;"/>
              <a:defRPr sz="1400" b="0" i="0" kern="1200">
                <a:solidFill>
                  <a:srgbClr val="1D112A"/>
                </a:solidFill>
                <a:latin typeface="+mn-lt"/>
                <a:ea typeface="+mn-ea"/>
                <a:cs typeface="+mn-cs"/>
              </a:defRPr>
            </a:lvl4pPr>
            <a:lvl5pPr marL="360000" indent="-180000" algn="l" defTabSz="864009" rtl="0" eaLnBrk="1" latinLnBrk="0" hangingPunct="1">
              <a:lnSpc>
                <a:spcPct val="90000"/>
              </a:lnSpc>
              <a:spcBef>
                <a:spcPts val="0"/>
              </a:spcBef>
              <a:spcAft>
                <a:spcPts val="600"/>
              </a:spcAft>
              <a:buClr>
                <a:srgbClr val="E9A913"/>
              </a:buClr>
              <a:buSzPct val="100000"/>
              <a:buFont typeface="Arial" panose="020B0604020202020204" pitchFamily="34" charset="0"/>
              <a:buChar char="–"/>
              <a:defRPr sz="1400" b="0" i="0" kern="1200">
                <a:solidFill>
                  <a:srgbClr val="1D112A"/>
                </a:solidFill>
                <a:latin typeface="+mn-lt"/>
                <a:ea typeface="+mn-ea"/>
                <a:cs typeface="+mn-cs"/>
              </a:defRPr>
            </a:lvl5pPr>
            <a:lvl6pPr marL="2376025" indent="-216002" algn="l" defTabSz="864009"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6pPr>
            <a:lvl7pPr marL="2808029" indent="-216002" algn="l" defTabSz="864009"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7pPr>
            <a:lvl8pPr marL="3240033" indent="-216002" algn="l" defTabSz="864009"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8pPr>
            <a:lvl9pPr marL="3672037" indent="-216002" algn="l" defTabSz="864009" rtl="0" eaLnBrk="1" latinLnBrk="0" hangingPunct="1">
              <a:lnSpc>
                <a:spcPct val="90000"/>
              </a:lnSpc>
              <a:spcBef>
                <a:spcPts val="472"/>
              </a:spcBef>
              <a:buFont typeface="Arial" panose="020B0604020202020204" pitchFamily="34" charset="0"/>
              <a:buChar char="•"/>
              <a:defRPr sz="1701" kern="1200">
                <a:solidFill>
                  <a:schemeClr val="tx1"/>
                </a:solidFill>
                <a:latin typeface="+mn-lt"/>
                <a:ea typeface="+mn-ea"/>
                <a:cs typeface="+mn-cs"/>
              </a:defRPr>
            </a:lvl9pPr>
          </a:lstStyle>
          <a:p>
            <a:pPr>
              <a:spcAft>
                <a:spcPts val="0"/>
              </a:spcAft>
            </a:pPr>
            <a:r>
              <a:rPr lang="en-AU" sz="900" b="0" i="1">
                <a:latin typeface="Avenir Next LT Pro" panose="020B0504020202020204" pitchFamily="34" charset="0"/>
                <a:cs typeface="Arial" panose="020B0604020202020204" pitchFamily="34" charset="0"/>
              </a:rPr>
              <a:t>Base: All participants in France who gave a rating between 0 and 10 (n=930-956)</a:t>
            </a:r>
          </a:p>
          <a:p>
            <a:pPr>
              <a:spcAft>
                <a:spcPts val="0"/>
              </a:spcAft>
            </a:pPr>
            <a:r>
              <a:rPr lang="en-US" sz="900" b="0" i="1" err="1">
                <a:solidFill>
                  <a:srgbClr val="16093E"/>
                </a:solidFill>
                <a:latin typeface="+mn-lt"/>
                <a:cs typeface="Arial" panose="020B0604020202020204" pitchFamily="34" charset="0"/>
              </a:rPr>
              <a:t>Q6</a:t>
            </a:r>
            <a:r>
              <a:rPr lang="en-US" sz="900" b="0" i="1">
                <a:solidFill>
                  <a:srgbClr val="16093E"/>
                </a:solidFill>
                <a:latin typeface="+mn-lt"/>
                <a:cs typeface="Arial" panose="020B0604020202020204" pitchFamily="34" charset="0"/>
              </a:rPr>
              <a:t>. Overall, how would you rate the performance of the following groups when it comes to acting responsibly on Environmental, Social and Governance (ESG) issues?</a:t>
            </a:r>
            <a:endParaRPr lang="en-AU" sz="900" b="0" i="1">
              <a:latin typeface="+mn-lt"/>
              <a:cs typeface="Arial" panose="020B0604020202020204" pitchFamily="34" charset="0"/>
            </a:endParaRPr>
          </a:p>
          <a:p>
            <a:pPr>
              <a:spcAft>
                <a:spcPts val="0"/>
              </a:spcAft>
            </a:pPr>
            <a:r>
              <a:rPr lang="en-US" sz="900" b="0" i="1">
                <a:latin typeface="Avenir Next LT Pro" panose="020B0504020202020204" pitchFamily="34" charset="0"/>
                <a:cs typeface="Arial" panose="020B0604020202020204" pitchFamily="34" charset="0"/>
              </a:rPr>
              <a:t>Q13. And how would you rate the performance of companies in general in [INSERT COUNTRY] on the following things</a:t>
            </a:r>
            <a:r>
              <a:rPr lang="en-US" sz="900" b="0" i="1">
                <a:solidFill>
                  <a:srgbClr val="16093E"/>
                </a:solidFill>
                <a:latin typeface="Avenir Next LT Pro" panose="020B0504020202020204" pitchFamily="34" charset="0"/>
                <a:cs typeface="Arial" panose="020B0604020202020204" pitchFamily="34" charset="0"/>
              </a:rPr>
              <a:t>?</a:t>
            </a:r>
            <a:endParaRPr lang="en-AU" sz="900" b="0" i="1">
              <a:latin typeface="Avenir Next LT Pro" panose="020B0504020202020204" pitchFamily="34" charset="0"/>
              <a:cs typeface="Arial" panose="020B0604020202020204" pitchFamily="34" charset="0"/>
            </a:endParaRPr>
          </a:p>
        </p:txBody>
      </p:sp>
      <p:graphicFrame>
        <p:nvGraphicFramePr>
          <p:cNvPr id="10" name="Chart 9">
            <a:extLst>
              <a:ext uri="{FF2B5EF4-FFF2-40B4-BE49-F238E27FC236}">
                <a16:creationId xmlns:a16="http://schemas.microsoft.com/office/drawing/2014/main" id="{9151649F-0413-4461-ADE2-3CA52B9FA2A4}"/>
              </a:ext>
            </a:extLst>
          </p:cNvPr>
          <p:cNvGraphicFramePr/>
          <p:nvPr>
            <p:extLst>
              <p:ext uri="{D42A27DB-BD31-4B8C-83A1-F6EECF244321}">
                <p14:modId xmlns:p14="http://schemas.microsoft.com/office/powerpoint/2010/main" val="605793412"/>
              </p:ext>
            </p:extLst>
          </p:nvPr>
        </p:nvGraphicFramePr>
        <p:xfrm>
          <a:off x="1594230" y="1863244"/>
          <a:ext cx="8977300" cy="4131498"/>
        </p:xfrm>
        <a:graphic>
          <a:graphicData uri="http://schemas.openxmlformats.org/drawingml/2006/chart">
            <c:chart xmlns:c="http://schemas.openxmlformats.org/drawingml/2006/chart" xmlns:r="http://schemas.openxmlformats.org/officeDocument/2006/relationships" r:id="rId3"/>
          </a:graphicData>
        </a:graphic>
      </p:graphicFrame>
      <p:cxnSp>
        <p:nvCxnSpPr>
          <p:cNvPr id="12" name="Straight Arrow Connector 11">
            <a:extLst>
              <a:ext uri="{FF2B5EF4-FFF2-40B4-BE49-F238E27FC236}">
                <a16:creationId xmlns:a16="http://schemas.microsoft.com/office/drawing/2014/main" id="{4DF5A054-6191-44D8-907D-1EBBC40390A6}"/>
              </a:ext>
            </a:extLst>
          </p:cNvPr>
          <p:cNvCxnSpPr>
            <a:cxnSpLocks/>
          </p:cNvCxnSpPr>
          <p:nvPr/>
        </p:nvCxnSpPr>
        <p:spPr>
          <a:xfrm>
            <a:off x="1445647" y="1899992"/>
            <a:ext cx="0" cy="3765177"/>
          </a:xfrm>
          <a:prstGeom prst="straightConnector1">
            <a:avLst/>
          </a:prstGeom>
          <a:ln w="76200">
            <a:solidFill>
              <a:srgbClr val="D06D09"/>
            </a:solidFill>
            <a:headEnd type="triangle"/>
            <a:tailEnd type="triangle"/>
          </a:ln>
          <a:effectLst/>
        </p:spPr>
        <p:style>
          <a:lnRef idx="2">
            <a:schemeClr val="accent1"/>
          </a:lnRef>
          <a:fillRef idx="0">
            <a:schemeClr val="accent1"/>
          </a:fillRef>
          <a:effectRef idx="1">
            <a:schemeClr val="accent1"/>
          </a:effectRef>
          <a:fontRef idx="minor">
            <a:schemeClr val="tx1"/>
          </a:fontRef>
        </p:style>
      </p:cxnSp>
      <p:sp>
        <p:nvSpPr>
          <p:cNvPr id="13" name="TextBox 12">
            <a:extLst>
              <a:ext uri="{FF2B5EF4-FFF2-40B4-BE49-F238E27FC236}">
                <a16:creationId xmlns:a16="http://schemas.microsoft.com/office/drawing/2014/main" id="{7DB7A571-4A5F-4C4B-B3C5-6937F1A60FF3}"/>
              </a:ext>
            </a:extLst>
          </p:cNvPr>
          <p:cNvSpPr txBox="1"/>
          <p:nvPr/>
        </p:nvSpPr>
        <p:spPr>
          <a:xfrm>
            <a:off x="3549244" y="1463888"/>
            <a:ext cx="5399673" cy="230355"/>
          </a:xfrm>
          <a:prstGeom prst="rect">
            <a:avLst/>
          </a:prstGeom>
          <a:noFill/>
        </p:spPr>
        <p:txBody>
          <a:bodyPr wrap="square" lIns="0" tIns="0" rIns="0" bIns="0" rtlCol="0">
            <a:noAutofit/>
          </a:bodyPr>
          <a:lstStyle/>
          <a:p>
            <a:pPr algn="ctr" defTabSz="493456">
              <a:spcAft>
                <a:spcPts val="299"/>
              </a:spcAft>
            </a:pPr>
            <a:r>
              <a:rPr lang="en-AU" sz="1187" b="1">
                <a:solidFill>
                  <a:prstClr val="black"/>
                </a:solidFill>
                <a:cs typeface="Arial"/>
              </a:rPr>
              <a:t>% Derived impact on overall ESG rating (top 10 via regression modelling)</a:t>
            </a:r>
          </a:p>
        </p:txBody>
      </p:sp>
      <p:sp>
        <p:nvSpPr>
          <p:cNvPr id="14" name="TextBox 13">
            <a:extLst>
              <a:ext uri="{FF2B5EF4-FFF2-40B4-BE49-F238E27FC236}">
                <a16:creationId xmlns:a16="http://schemas.microsoft.com/office/drawing/2014/main" id="{85083E3A-7C86-43E6-9272-23B3AA8858A0}"/>
              </a:ext>
            </a:extLst>
          </p:cNvPr>
          <p:cNvSpPr txBox="1"/>
          <p:nvPr/>
        </p:nvSpPr>
        <p:spPr>
          <a:xfrm rot="16200000">
            <a:off x="-435635" y="3580179"/>
            <a:ext cx="3217970" cy="229462"/>
          </a:xfrm>
          <a:prstGeom prst="rect">
            <a:avLst/>
          </a:prstGeom>
          <a:noFill/>
        </p:spPr>
        <p:txBody>
          <a:bodyPr wrap="square" lIns="0" tIns="0" rIns="0" bIns="0" rtlCol="0">
            <a:noAutofit/>
          </a:bodyPr>
          <a:lstStyle/>
          <a:p>
            <a:pPr algn="ctr" defTabSz="493456">
              <a:spcAft>
                <a:spcPts val="299"/>
              </a:spcAft>
            </a:pPr>
            <a:r>
              <a:rPr lang="en-AU" sz="1187" b="1">
                <a:solidFill>
                  <a:prstClr val="black"/>
                </a:solidFill>
                <a:cs typeface="Arial"/>
              </a:rPr>
              <a:t>Perceived performance (average out of 10)</a:t>
            </a:r>
          </a:p>
        </p:txBody>
      </p:sp>
      <p:cxnSp>
        <p:nvCxnSpPr>
          <p:cNvPr id="15" name="Straight Arrow Connector 14">
            <a:extLst>
              <a:ext uri="{FF2B5EF4-FFF2-40B4-BE49-F238E27FC236}">
                <a16:creationId xmlns:a16="http://schemas.microsoft.com/office/drawing/2014/main" id="{902757E9-310A-47F8-ACEF-3F40FEE1D9AF}"/>
              </a:ext>
            </a:extLst>
          </p:cNvPr>
          <p:cNvCxnSpPr>
            <a:cxnSpLocks/>
          </p:cNvCxnSpPr>
          <p:nvPr/>
        </p:nvCxnSpPr>
        <p:spPr>
          <a:xfrm>
            <a:off x="2232525" y="1735016"/>
            <a:ext cx="7173593" cy="0"/>
          </a:xfrm>
          <a:prstGeom prst="straightConnector1">
            <a:avLst/>
          </a:prstGeom>
          <a:ln w="76200">
            <a:solidFill>
              <a:srgbClr val="D06D09"/>
            </a:solidFill>
            <a:headEnd type="triangle"/>
            <a:tailEnd type="triangle"/>
          </a:ln>
          <a:effectLst/>
        </p:spPr>
        <p:style>
          <a:lnRef idx="2">
            <a:schemeClr val="accent1"/>
          </a:lnRef>
          <a:fillRef idx="0">
            <a:schemeClr val="accent1"/>
          </a:fillRef>
          <a:effectRef idx="1">
            <a:schemeClr val="accent1"/>
          </a:effectRef>
          <a:fontRef idx="minor">
            <a:schemeClr val="tx1"/>
          </a:fontRef>
        </p:style>
      </p:cxnSp>
      <p:sp>
        <p:nvSpPr>
          <p:cNvPr id="16" name="Rectangle 15">
            <a:extLst>
              <a:ext uri="{FF2B5EF4-FFF2-40B4-BE49-F238E27FC236}">
                <a16:creationId xmlns:a16="http://schemas.microsoft.com/office/drawing/2014/main" id="{266615FF-A678-4B39-9B59-0022B74A81B9}"/>
              </a:ext>
            </a:extLst>
          </p:cNvPr>
          <p:cNvSpPr/>
          <p:nvPr/>
        </p:nvSpPr>
        <p:spPr>
          <a:xfrm>
            <a:off x="660541" y="533847"/>
            <a:ext cx="10590163" cy="830997"/>
          </a:xfrm>
          <a:prstGeom prst="rect">
            <a:avLst/>
          </a:prstGeom>
        </p:spPr>
        <p:txBody>
          <a:bodyPr wrap="square" lIns="91440" tIns="45720" rIns="91440" bIns="45720" anchor="t">
            <a:spAutoFit/>
          </a:bodyPr>
          <a:lstStyle/>
          <a:p>
            <a:pPr>
              <a:spcBef>
                <a:spcPts val="600"/>
              </a:spcBef>
              <a:spcAft>
                <a:spcPts val="600"/>
              </a:spcAft>
              <a:defRPr/>
            </a:pPr>
            <a:r>
              <a:rPr lang="en-AU" sz="1200"/>
              <a:t>A driver analysis was also conducted to understand the extent to which the specific ESG metrics drive overall ratings of companies. The chart below shows the derived importance (or impact) of each metric against the perceived performance (average out of 10). ‘Genuinely working towards being carbon neutral’ and ‘behaving responsibly in the communities in which they operate’ were the biggest drivers of overall ESG ratings. These metrics should be considered </a:t>
            </a:r>
            <a:r>
              <a:rPr lang="en-AU" sz="1200" b="1"/>
              <a:t>the top priority for companies in France</a:t>
            </a:r>
            <a:r>
              <a:rPr lang="en-AU" sz="1200"/>
              <a:t> to address given their high impact and relatively lower performance. </a:t>
            </a:r>
          </a:p>
        </p:txBody>
      </p:sp>
    </p:spTree>
    <p:extLst>
      <p:ext uri="{BB962C8B-B14F-4D97-AF65-F5344CB8AC3E}">
        <p14:creationId xmlns:p14="http://schemas.microsoft.com/office/powerpoint/2010/main" val="759636039"/>
      </p:ext>
    </p:extLst>
  </p:cSld>
  <p:clrMapOvr>
    <a:masterClrMapping/>
  </p:clrMapOvr>
</p:sld>
</file>

<file path=ppt/theme/theme1.xml><?xml version="1.0" encoding="utf-8"?>
<a:theme xmlns:a="http://schemas.openxmlformats.org/drawingml/2006/main" name="SEC Newgate 2021">
  <a:themeElements>
    <a:clrScheme name="SEC Newgate Master Palette">
      <a:dk1>
        <a:srgbClr val="16093E"/>
      </a:dk1>
      <a:lt1>
        <a:sysClr val="window" lastClr="FFFFFF"/>
      </a:lt1>
      <a:dk2>
        <a:srgbClr val="16093E"/>
      </a:dk2>
      <a:lt2>
        <a:srgbClr val="F7F6F4"/>
      </a:lt2>
      <a:accent1>
        <a:srgbClr val="16093E"/>
      </a:accent1>
      <a:accent2>
        <a:srgbClr val="FF8300"/>
      </a:accent2>
      <a:accent3>
        <a:srgbClr val="C81783"/>
      </a:accent3>
      <a:accent4>
        <a:srgbClr val="F7F6F4"/>
      </a:accent4>
      <a:accent5>
        <a:srgbClr val="303030"/>
      </a:accent5>
      <a:accent6>
        <a:srgbClr val="64A9C2"/>
      </a:accent6>
      <a:hlink>
        <a:srgbClr val="C81783"/>
      </a:hlink>
      <a:folHlink>
        <a:srgbClr val="FF8300"/>
      </a:folHlink>
    </a:clrScheme>
    <a:fontScheme name="SEC Newgate test">
      <a:majorFont>
        <a:latin typeface="Avenir Next LT Pro"/>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TP Print Corporate Template 1">
        <a:dk1>
          <a:srgbClr val="000000"/>
        </a:dk1>
        <a:lt1>
          <a:srgbClr val="FFFFFF"/>
        </a:lt1>
        <a:dk2>
          <a:srgbClr val="045411"/>
        </a:dk2>
        <a:lt2>
          <a:srgbClr val="848E3A"/>
        </a:lt2>
        <a:accent1>
          <a:srgbClr val="045411"/>
        </a:accent1>
        <a:accent2>
          <a:srgbClr val="848E3A"/>
        </a:accent2>
        <a:accent3>
          <a:srgbClr val="FFFFFF"/>
        </a:accent3>
        <a:accent4>
          <a:srgbClr val="000000"/>
        </a:accent4>
        <a:accent5>
          <a:srgbClr val="AAB3AA"/>
        </a:accent5>
        <a:accent6>
          <a:srgbClr val="778034"/>
        </a:accent6>
        <a:hlink>
          <a:srgbClr val="86001A"/>
        </a:hlink>
        <a:folHlink>
          <a:srgbClr val="719684"/>
        </a:folHlink>
      </a:clrScheme>
      <a:clrMap bg1="lt1" tx1="dk1" bg2="lt2" tx2="dk2" accent1="accent1" accent2="accent2" accent3="accent3" accent4="accent4" accent5="accent5" accent6="accent6" hlink="hlink" folHlink="folHlink"/>
    </a:extraClrScheme>
    <a:extraClrScheme>
      <a:clrScheme name="DTP Print Corporate Template 2">
        <a:dk1>
          <a:srgbClr val="000000"/>
        </a:dk1>
        <a:lt1>
          <a:srgbClr val="FFFFFF"/>
        </a:lt1>
        <a:dk2>
          <a:srgbClr val="045411"/>
        </a:dk2>
        <a:lt2>
          <a:srgbClr val="00706D"/>
        </a:lt2>
        <a:accent1>
          <a:srgbClr val="045411"/>
        </a:accent1>
        <a:accent2>
          <a:srgbClr val="848E3A"/>
        </a:accent2>
        <a:accent3>
          <a:srgbClr val="FFFFFF"/>
        </a:accent3>
        <a:accent4>
          <a:srgbClr val="000000"/>
        </a:accent4>
        <a:accent5>
          <a:srgbClr val="AAB3AA"/>
        </a:accent5>
        <a:accent6>
          <a:srgbClr val="778034"/>
        </a:accent6>
        <a:hlink>
          <a:srgbClr val="86001A"/>
        </a:hlink>
        <a:folHlink>
          <a:srgbClr val="719684"/>
        </a:folHlink>
      </a:clrScheme>
      <a:clrMap bg1="lt1" tx1="dk1" bg2="lt2" tx2="dk2" accent1="accent1" accent2="accent2" accent3="accent3" accent4="accent4" accent5="accent5" accent6="accent6" hlink="hlink" folHlink="folHlink"/>
    </a:extraClrScheme>
  </a:extraClrSchemeLst>
  <a:custClrLst>
    <a:custClr name="Denim 100%">
      <a:srgbClr val="1F193B"/>
    </a:custClr>
    <a:custClr name="Denim 80%">
      <a:srgbClr val="3C3052"/>
    </a:custClr>
    <a:custClr name="Denim 40%">
      <a:srgbClr val="8F859C"/>
    </a:custClr>
    <a:custClr name="Tangerine 100%">
      <a:srgbClr val="FF8200"/>
    </a:custClr>
    <a:custClr name="Tangerine 80%">
      <a:srgbClr val="FF9B33"/>
    </a:custClr>
    <a:custClr name="Tangerine 40%">
      <a:srgbClr val="FFCD99"/>
    </a:custClr>
    <a:custClr name="Soot 100%">
      <a:srgbClr val="303030"/>
    </a:custClr>
    <a:custClr name="Soot 80%">
      <a:srgbClr val="5A5A5A"/>
    </a:custClr>
    <a:custClr name="Soot 40%">
      <a:srgbClr val="ACACAC"/>
    </a:custClr>
    <a:custClr name="Pink 100%">
      <a:srgbClr val="C81783"/>
    </a:custClr>
    <a:custClr name="Pink 80%">
      <a:srgbClr val="D3459C"/>
    </a:custClr>
    <a:custClr name="Pink 40%">
      <a:srgbClr val="E9A2CD"/>
    </a:custClr>
    <a:custClr name="Deep Sky 100%">
      <a:srgbClr val="64A9C2"/>
    </a:custClr>
    <a:custClr name="Deep Sky 80%">
      <a:srgbClr val="83BACE"/>
    </a:custClr>
    <a:custClr name="Deep Sky 40%">
      <a:srgbClr val="C1DDE7"/>
    </a:custClr>
    <a:custClr name="Putty 100%">
      <a:srgbClr val="F7F6F4"/>
    </a:custClr>
    <a:custClr name="Putty 80%">
      <a:srgbClr val="F9F8F6"/>
    </a:custClr>
    <a:custClr name="Putty 40%">
      <a:srgbClr val="FCFBFB"/>
    </a:custClr>
  </a:custClrLst>
  <a:extLst>
    <a:ext uri="{05A4C25C-085E-4340-85A3-A5531E510DB2}">
      <thm15:themeFamily xmlns:thm15="http://schemas.microsoft.com/office/thememl/2012/main" name="WORKING TEMPLATE JAN 2021_EK" id="{559C2407-D35C-4675-B2D8-35CE0D723B3A}" vid="{7DC29338-458F-4BEA-82D5-4B29FDF027EE}"/>
    </a:ext>
  </a:extLst>
</a:theme>
</file>

<file path=ppt/theme/theme2.xml><?xml version="1.0" encoding="utf-8"?>
<a:theme xmlns:a="http://schemas.openxmlformats.org/drawingml/2006/main" name="2_Newgate_May2019">
  <a:themeElements>
    <a:clrScheme name="Newgate">
      <a:dk1>
        <a:sysClr val="windowText" lastClr="000000"/>
      </a:dk1>
      <a:lt1>
        <a:sysClr val="window" lastClr="FFFFFF"/>
      </a:lt1>
      <a:dk2>
        <a:srgbClr val="1D112A"/>
      </a:dk2>
      <a:lt2>
        <a:srgbClr val="E7E6E6"/>
      </a:lt2>
      <a:accent1>
        <a:srgbClr val="49176E"/>
      </a:accent1>
      <a:accent2>
        <a:srgbClr val="E9A913"/>
      </a:accent2>
      <a:accent3>
        <a:srgbClr val="7C1A7C"/>
      </a:accent3>
      <a:accent4>
        <a:srgbClr val="564B6F"/>
      </a:accent4>
      <a:accent5>
        <a:srgbClr val="CBBBD7"/>
      </a:accent5>
      <a:accent6>
        <a:srgbClr val="1D112A"/>
      </a:accent6>
      <a:hlink>
        <a:srgbClr val="0563C1"/>
      </a:hlink>
      <a:folHlink>
        <a:srgbClr val="954F7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TP Print Corporate Template 1">
        <a:dk1>
          <a:srgbClr val="000000"/>
        </a:dk1>
        <a:lt1>
          <a:srgbClr val="FFFFFF"/>
        </a:lt1>
        <a:dk2>
          <a:srgbClr val="045411"/>
        </a:dk2>
        <a:lt2>
          <a:srgbClr val="848E3A"/>
        </a:lt2>
        <a:accent1>
          <a:srgbClr val="045411"/>
        </a:accent1>
        <a:accent2>
          <a:srgbClr val="848E3A"/>
        </a:accent2>
        <a:accent3>
          <a:srgbClr val="FFFFFF"/>
        </a:accent3>
        <a:accent4>
          <a:srgbClr val="000000"/>
        </a:accent4>
        <a:accent5>
          <a:srgbClr val="AAB3AA"/>
        </a:accent5>
        <a:accent6>
          <a:srgbClr val="778034"/>
        </a:accent6>
        <a:hlink>
          <a:srgbClr val="86001A"/>
        </a:hlink>
        <a:folHlink>
          <a:srgbClr val="719684"/>
        </a:folHlink>
      </a:clrScheme>
      <a:clrMap bg1="lt1" tx1="dk1" bg2="lt2" tx2="dk2" accent1="accent1" accent2="accent2" accent3="accent3" accent4="accent4" accent5="accent5" accent6="accent6" hlink="hlink" folHlink="folHlink"/>
    </a:extraClrScheme>
    <a:extraClrScheme>
      <a:clrScheme name="DTP Print Corporate Template 2">
        <a:dk1>
          <a:srgbClr val="000000"/>
        </a:dk1>
        <a:lt1>
          <a:srgbClr val="FFFFFF"/>
        </a:lt1>
        <a:dk2>
          <a:srgbClr val="045411"/>
        </a:dk2>
        <a:lt2>
          <a:srgbClr val="00706D"/>
        </a:lt2>
        <a:accent1>
          <a:srgbClr val="045411"/>
        </a:accent1>
        <a:accent2>
          <a:srgbClr val="848E3A"/>
        </a:accent2>
        <a:accent3>
          <a:srgbClr val="FFFFFF"/>
        </a:accent3>
        <a:accent4>
          <a:srgbClr val="000000"/>
        </a:accent4>
        <a:accent5>
          <a:srgbClr val="AAB3AA"/>
        </a:accent5>
        <a:accent6>
          <a:srgbClr val="778034"/>
        </a:accent6>
        <a:hlink>
          <a:srgbClr val="86001A"/>
        </a:hlink>
        <a:folHlink>
          <a:srgbClr val="719684"/>
        </a:folHlink>
      </a:clrScheme>
      <a:clrMap bg1="lt1" tx1="dk1" bg2="lt2" tx2="dk2" accent1="accent1" accent2="accent2" accent3="accent3" accent4="accent4" accent5="accent5" accent6="accent6" hlink="hlink" folHlink="folHlink"/>
    </a:extraClrScheme>
  </a:extraClrSchemeLst>
  <a:custClrLst>
    <a:custClr name="Newgate Yellow 100%">
      <a:srgbClr val="E9A913"/>
    </a:custClr>
    <a:custClr name="Newgate Yellow 80%">
      <a:srgbClr val="EDBA41"/>
    </a:custClr>
    <a:custClr name="Newgate Yellow 60%">
      <a:srgbClr val="F2CB71"/>
    </a:custClr>
    <a:custClr name="Newgate Yellow 40%">
      <a:srgbClr val="F6DDA0"/>
    </a:custClr>
    <a:custClr name="Newgate Yellow 20%">
      <a:srgbClr val="FBEED0"/>
    </a:custClr>
    <a:custClr name="Newgate Purple 100%">
      <a:srgbClr val="1D112A"/>
    </a:custClr>
    <a:custClr name="Newgate Purple 80%">
      <a:srgbClr val="4A4155"/>
    </a:custClr>
    <a:custClr name="Newgate Purple 60%">
      <a:srgbClr val="77707F"/>
    </a:custClr>
    <a:custClr name="Newgate Purple 40%">
      <a:srgbClr val="A5A0AA"/>
    </a:custClr>
    <a:custClr name="Newgate Purple 20%">
      <a:srgbClr val="D2CFD4"/>
    </a:custClr>
  </a:custClrLst>
  <a:extLst>
    <a:ext uri="{05A4C25C-085E-4340-85A3-A5531E510DB2}">
      <thm15:themeFamily xmlns:thm15="http://schemas.microsoft.com/office/thememl/2012/main" name="Newgate_Master_Template 2020" id="{8E295829-3101-430D-911D-99DEBE587EE8}" vid="{FA644366-5A8F-4C70-9897-EBE9203F67AC}"/>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04B1FD2AFEAEA49845C9F2A917972EE" ma:contentTypeVersion="12" ma:contentTypeDescription="Crée un document." ma:contentTypeScope="" ma:versionID="37e62126549f699600cf4980cad426cd">
  <xsd:schema xmlns:xsd="http://www.w3.org/2001/XMLSchema" xmlns:xs="http://www.w3.org/2001/XMLSchema" xmlns:p="http://schemas.microsoft.com/office/2006/metadata/properties" xmlns:ns2="3950b2d6-e490-4ab9-ac01-342264fd998d" xmlns:ns3="c09010f3-2da5-4a8e-b668-528e821deb18" targetNamespace="http://schemas.microsoft.com/office/2006/metadata/properties" ma:root="true" ma:fieldsID="47b8d7c4bd94aeb82f171b9d64bc0a9a" ns2:_="" ns3:_="">
    <xsd:import namespace="3950b2d6-e490-4ab9-ac01-342264fd998d"/>
    <xsd:import namespace="c09010f3-2da5-4a8e-b668-528e821deb1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DateTaken" minOccurs="0"/>
                <xsd:element ref="ns2:MediaLengthInSeconds"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50b2d6-e490-4ab9-ac01-342264fd998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09010f3-2da5-4a8e-b668-528e821deb18" elementFormDefault="qualified">
    <xsd:import namespace="http://schemas.microsoft.com/office/2006/documentManagement/types"/>
    <xsd:import namespace="http://schemas.microsoft.com/office/infopath/2007/PartnerControls"/>
    <xsd:element name="SharedWithUsers" ma:index="12"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C5950E7-E34E-4195-93B0-85F9F3B1D3D4}">
  <ds:schemaRefs>
    <ds:schemaRef ds:uri="http://schemas.microsoft.com/sharepoint/v3/contenttype/forms"/>
  </ds:schemaRefs>
</ds:datastoreItem>
</file>

<file path=customXml/itemProps2.xml><?xml version="1.0" encoding="utf-8"?>
<ds:datastoreItem xmlns:ds="http://schemas.openxmlformats.org/officeDocument/2006/customXml" ds:itemID="{8DFF7356-52CA-4FCB-8325-5B28E47BED97}">
  <ds:schemaRefs>
    <ds:schemaRef ds:uri="791c6132-a5de-46b3-b5c0-66160850b5e2"/>
    <ds:schemaRef ds:uri="d397181e-4dc4-4ec5-8184-c28c44d4c17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8F1DFF4B-E94C-4DA3-8507-DC75A0F9C2DB}">
  <ds:schemaRefs>
    <ds:schemaRef ds:uri="3950b2d6-e490-4ab9-ac01-342264fd998d"/>
    <ds:schemaRef ds:uri="c09010f3-2da5-4a8e-b668-528e821deb1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SEC NEWGATE_POWERPOINT TEMPLATE 2021</Template>
  <TotalTime>0</TotalTime>
  <Words>3329</Words>
  <Application>Microsoft Office PowerPoint</Application>
  <PresentationFormat>Personnalisé</PresentationFormat>
  <Paragraphs>342</Paragraphs>
  <Slides>14</Slides>
  <Notes>12</Notes>
  <HiddenSlides>0</HiddenSlides>
  <MMClips>0</MMClips>
  <ScaleCrop>false</ScaleCrop>
  <HeadingPairs>
    <vt:vector size="6" baseType="variant">
      <vt:variant>
        <vt:lpstr>Polices utilisées</vt:lpstr>
      </vt:variant>
      <vt:variant>
        <vt:i4>5</vt:i4>
      </vt:variant>
      <vt:variant>
        <vt:lpstr>Thème</vt:lpstr>
      </vt:variant>
      <vt:variant>
        <vt:i4>2</vt:i4>
      </vt:variant>
      <vt:variant>
        <vt:lpstr>Titres des diapositives</vt:lpstr>
      </vt:variant>
      <vt:variant>
        <vt:i4>14</vt:i4>
      </vt:variant>
    </vt:vector>
  </HeadingPairs>
  <TitlesOfParts>
    <vt:vector size="21" baseType="lpstr">
      <vt:lpstr>Arial</vt:lpstr>
      <vt:lpstr>Avenir Next LT Pro</vt:lpstr>
      <vt:lpstr>Calibri</vt:lpstr>
      <vt:lpstr>Gotham Medium</vt:lpstr>
      <vt:lpstr>System Font Regular</vt:lpstr>
      <vt:lpstr>SEC Newgate 2021</vt:lpstr>
      <vt:lpstr>2_Newgate_May2019</vt:lpstr>
      <vt:lpstr>Présentation PowerPoint</vt:lpstr>
      <vt:lpstr>Introduction.</vt:lpstr>
      <vt:lpstr>Background &amp; methodology.</vt:lpstr>
      <vt:lpstr>Summary </vt:lpstr>
      <vt:lpstr>Awareness and knowledge of ESG .</vt:lpstr>
      <vt:lpstr>Most important ESG issue to focus on.</vt:lpstr>
      <vt:lpstr>Rating of ESG performance.</vt:lpstr>
      <vt:lpstr>Factors driving overall ESG ratings of government.</vt:lpstr>
      <vt:lpstr>Factors driving overall ESG ratings of companies.</vt:lpstr>
      <vt:lpstr>Who is doing well in the ESG space?</vt:lpstr>
      <vt:lpstr>Industry performance ratings.</vt:lpstr>
      <vt:lpstr>Attitudes to ESG. </vt:lpstr>
      <vt:lpstr>Willingness to pay for higher ESG performance. </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Jake Pryszlak</dc:creator>
  <cp:lastModifiedBy>Emilie de Chezelles - CLAI</cp:lastModifiedBy>
  <cp:revision>2</cp:revision>
  <cp:lastPrinted>2019-06-05T15:25:45Z</cp:lastPrinted>
  <dcterms:created xsi:type="dcterms:W3CDTF">2021-06-23T07:51:40Z</dcterms:created>
  <dcterms:modified xsi:type="dcterms:W3CDTF">2021-10-21T07:01:01Z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0x010100204B1FD2AFEAEA49845C9F2A917972EE</vt:lpwstr>
  </property>
</Properties>
</file>